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53" r:id="rId1"/>
    <p:sldMasterId id="2147483796" r:id="rId2"/>
    <p:sldMasterId id="2147483887" r:id="rId3"/>
  </p:sldMasterIdLst>
  <p:notesMasterIdLst>
    <p:notesMasterId r:id="rId16"/>
  </p:notesMasterIdLst>
  <p:handoutMasterIdLst>
    <p:handoutMasterId r:id="rId17"/>
  </p:handoutMasterIdLst>
  <p:sldIdLst>
    <p:sldId id="738" r:id="rId4"/>
    <p:sldId id="843" r:id="rId5"/>
    <p:sldId id="973" r:id="rId6"/>
    <p:sldId id="981" r:id="rId7"/>
    <p:sldId id="982" r:id="rId8"/>
    <p:sldId id="983" r:id="rId9"/>
    <p:sldId id="977" r:id="rId10"/>
    <p:sldId id="978" r:id="rId11"/>
    <p:sldId id="979" r:id="rId12"/>
    <p:sldId id="895" r:id="rId13"/>
    <p:sldId id="984" r:id="rId14"/>
    <p:sldId id="985" r:id="rId15"/>
  </p:sldIdLst>
  <p:sldSz cx="9144000" cy="6858000" type="screen4x3"/>
  <p:notesSz cx="7315200" cy="9601200"/>
  <p:defaultTextStyle>
    <a:defPPr>
      <a:defRPr lang="en-US"/>
    </a:defPPr>
    <a:lvl1pPr algn="ctr" rtl="0" eaLnBrk="0" fontAlgn="base" hangingPunct="0">
      <a:spcBef>
        <a:spcPct val="0"/>
      </a:spcBef>
      <a:spcAft>
        <a:spcPct val="0"/>
      </a:spcAft>
      <a:defRPr sz="2800" kern="1200">
        <a:solidFill>
          <a:srgbClr val="000066"/>
        </a:solidFill>
        <a:latin typeface="Arial" pitchFamily="34" charset="0"/>
        <a:ea typeface="+mn-ea"/>
        <a:cs typeface="+mn-cs"/>
      </a:defRPr>
    </a:lvl1pPr>
    <a:lvl2pPr marL="457200" algn="ctr" rtl="0" eaLnBrk="0" fontAlgn="base" hangingPunct="0">
      <a:spcBef>
        <a:spcPct val="0"/>
      </a:spcBef>
      <a:spcAft>
        <a:spcPct val="0"/>
      </a:spcAft>
      <a:defRPr sz="2800" kern="1200">
        <a:solidFill>
          <a:srgbClr val="000066"/>
        </a:solidFill>
        <a:latin typeface="Arial" pitchFamily="34" charset="0"/>
        <a:ea typeface="+mn-ea"/>
        <a:cs typeface="+mn-cs"/>
      </a:defRPr>
    </a:lvl2pPr>
    <a:lvl3pPr marL="914400" algn="ctr" rtl="0" eaLnBrk="0" fontAlgn="base" hangingPunct="0">
      <a:spcBef>
        <a:spcPct val="0"/>
      </a:spcBef>
      <a:spcAft>
        <a:spcPct val="0"/>
      </a:spcAft>
      <a:defRPr sz="2800" kern="1200">
        <a:solidFill>
          <a:srgbClr val="000066"/>
        </a:solidFill>
        <a:latin typeface="Arial" pitchFamily="34" charset="0"/>
        <a:ea typeface="+mn-ea"/>
        <a:cs typeface="+mn-cs"/>
      </a:defRPr>
    </a:lvl3pPr>
    <a:lvl4pPr marL="1371600" algn="ctr" rtl="0" eaLnBrk="0" fontAlgn="base" hangingPunct="0">
      <a:spcBef>
        <a:spcPct val="0"/>
      </a:spcBef>
      <a:spcAft>
        <a:spcPct val="0"/>
      </a:spcAft>
      <a:defRPr sz="2800" kern="1200">
        <a:solidFill>
          <a:srgbClr val="000066"/>
        </a:solidFill>
        <a:latin typeface="Arial" pitchFamily="34" charset="0"/>
        <a:ea typeface="+mn-ea"/>
        <a:cs typeface="+mn-cs"/>
      </a:defRPr>
    </a:lvl4pPr>
    <a:lvl5pPr marL="1828800" algn="ctr" rtl="0" eaLnBrk="0" fontAlgn="base" hangingPunct="0">
      <a:spcBef>
        <a:spcPct val="0"/>
      </a:spcBef>
      <a:spcAft>
        <a:spcPct val="0"/>
      </a:spcAft>
      <a:defRPr sz="2800" kern="1200">
        <a:solidFill>
          <a:srgbClr val="000066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rgbClr val="000066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rgbClr val="000066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rgbClr val="000066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rgbClr val="000066"/>
        </a:solidFill>
        <a:latin typeface="Arial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66"/>
    <a:srgbClr val="0000CC"/>
    <a:srgbClr val="FF9900"/>
    <a:srgbClr val="00FFFF"/>
    <a:srgbClr val="CC3300"/>
    <a:srgbClr val="006600"/>
    <a:srgbClr val="996633"/>
    <a:srgbClr val="DDDDD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818" autoAdjust="0"/>
    <p:restoredTop sz="94660"/>
  </p:normalViewPr>
  <p:slideViewPr>
    <p:cSldViewPr>
      <p:cViewPr varScale="1">
        <p:scale>
          <a:sx n="69" d="100"/>
          <a:sy n="69" d="100"/>
        </p:scale>
        <p:origin x="-1100" y="-80"/>
      </p:cViewPr>
      <p:guideLst>
        <p:guide orient="horz" pos="4319"/>
        <p:guide pos="575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846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tableStyles" Target="tableStyle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10" Type="http://schemas.openxmlformats.org/officeDocument/2006/relationships/slide" Target="slides/slide7.xml"/><Relationship Id="rId19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79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l" defTabSz="966788">
              <a:defRPr sz="130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144963" y="0"/>
            <a:ext cx="3170237" cy="479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r" defTabSz="966788">
              <a:defRPr sz="130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2253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121775"/>
            <a:ext cx="3170238" cy="479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l" defTabSz="966788">
              <a:defRPr sz="130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2253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144963" y="9121775"/>
            <a:ext cx="3170237" cy="479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r" defTabSz="966788">
              <a:defRPr sz="130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fld id="{48C61199-37FB-4896-BFF1-557D4D16BD2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2956356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79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l" defTabSz="966788">
              <a:defRPr sz="130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144963" y="0"/>
            <a:ext cx="3170237" cy="479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r" defTabSz="966788">
              <a:defRPr sz="130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62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257300" y="720725"/>
            <a:ext cx="4800600" cy="36004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458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74725" y="4560888"/>
            <a:ext cx="5365750" cy="4319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 smtClean="0"/>
              <a:t>Click to edit Master text styles</a:t>
            </a:r>
          </a:p>
          <a:p>
            <a:pPr lvl="1"/>
            <a:r>
              <a:rPr lang="en-US" altLang="en-US" noProof="0" smtClean="0"/>
              <a:t>Second level</a:t>
            </a:r>
          </a:p>
          <a:p>
            <a:pPr lvl="2"/>
            <a:r>
              <a:rPr lang="en-US" altLang="en-US" noProof="0" smtClean="0"/>
              <a:t>Third level</a:t>
            </a:r>
          </a:p>
          <a:p>
            <a:pPr lvl="3"/>
            <a:r>
              <a:rPr lang="en-US" altLang="en-US" noProof="0" smtClean="0"/>
              <a:t>Fourth level</a:t>
            </a:r>
          </a:p>
          <a:p>
            <a:pPr lvl="4"/>
            <a:r>
              <a:rPr lang="en-US" altLang="en-US" noProof="0" smtClean="0"/>
              <a:t>Fifth level</a:t>
            </a:r>
          </a:p>
        </p:txBody>
      </p:sp>
      <p:sp>
        <p:nvSpPr>
          <p:cNvPr id="2458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121775"/>
            <a:ext cx="3170238" cy="479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l" defTabSz="966788">
              <a:defRPr sz="130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2458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144963" y="9121775"/>
            <a:ext cx="3170237" cy="479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r" defTabSz="966788">
              <a:defRPr sz="130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fld id="{73DD026C-01FF-4AC9-875B-006292410D4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2740792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>
              <a:defRPr sz="2800">
                <a:solidFill>
                  <a:srgbClr val="000066"/>
                </a:solidFill>
                <a:latin typeface="Arial" pitchFamily="34" charset="0"/>
              </a:defRPr>
            </a:lvl1pPr>
            <a:lvl2pPr marL="742950" indent="-285750" defTabSz="966788">
              <a:defRPr sz="2800">
                <a:solidFill>
                  <a:srgbClr val="000066"/>
                </a:solidFill>
                <a:latin typeface="Arial" pitchFamily="34" charset="0"/>
              </a:defRPr>
            </a:lvl2pPr>
            <a:lvl3pPr marL="1143000" indent="-228600" defTabSz="966788">
              <a:defRPr sz="2800">
                <a:solidFill>
                  <a:srgbClr val="000066"/>
                </a:solidFill>
                <a:latin typeface="Arial" pitchFamily="34" charset="0"/>
              </a:defRPr>
            </a:lvl3pPr>
            <a:lvl4pPr marL="1600200" indent="-228600" defTabSz="966788">
              <a:defRPr sz="2800">
                <a:solidFill>
                  <a:srgbClr val="000066"/>
                </a:solidFill>
                <a:latin typeface="Arial" pitchFamily="34" charset="0"/>
              </a:defRPr>
            </a:lvl4pPr>
            <a:lvl5pPr marL="2057400" indent="-228600" defTabSz="966788">
              <a:defRPr sz="2800">
                <a:solidFill>
                  <a:srgbClr val="000066"/>
                </a:solidFill>
                <a:latin typeface="Arial" pitchFamily="34" charset="0"/>
              </a:defRPr>
            </a:lvl5pPr>
            <a:lvl6pPr marL="2514600" indent="-228600" algn="ctr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000066"/>
                </a:solidFill>
                <a:latin typeface="Arial" pitchFamily="34" charset="0"/>
              </a:defRPr>
            </a:lvl6pPr>
            <a:lvl7pPr marL="2971800" indent="-228600" algn="ctr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000066"/>
                </a:solidFill>
                <a:latin typeface="Arial" pitchFamily="34" charset="0"/>
              </a:defRPr>
            </a:lvl7pPr>
            <a:lvl8pPr marL="3429000" indent="-228600" algn="ctr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000066"/>
                </a:solidFill>
                <a:latin typeface="Arial" pitchFamily="34" charset="0"/>
              </a:defRPr>
            </a:lvl8pPr>
            <a:lvl9pPr marL="3886200" indent="-228600" algn="ctr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000066"/>
                </a:solidFill>
                <a:latin typeface="Arial" pitchFamily="34" charset="0"/>
              </a:defRPr>
            </a:lvl9pPr>
          </a:lstStyle>
          <a:p>
            <a:fld id="{BB4093A3-B132-40ED-BCC9-2EA53818B356}" type="slidenum">
              <a:rPr lang="en-US" altLang="en-US" sz="1300" smtClean="0">
                <a:solidFill>
                  <a:schemeClr val="tx1"/>
                </a:solidFill>
              </a:rPr>
              <a:pPr/>
              <a:t>1</a:t>
            </a:fld>
            <a:endParaRPr lang="en-US" altLang="en-US" sz="1300" smtClean="0">
              <a:solidFill>
                <a:schemeClr val="tx1"/>
              </a:solidFill>
            </a:endParaRPr>
          </a:p>
        </p:txBody>
      </p:sp>
      <p:sp>
        <p:nvSpPr>
          <p:cNvPr id="972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8888" y="719138"/>
            <a:ext cx="4800600" cy="3600450"/>
          </a:xfrm>
          <a:ln/>
        </p:spPr>
      </p:sp>
      <p:sp>
        <p:nvSpPr>
          <p:cNvPr id="9728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4725" y="4559300"/>
            <a:ext cx="5365750" cy="4322763"/>
          </a:xfrm>
          <a:noFill/>
        </p:spPr>
        <p:txBody>
          <a:bodyPr/>
          <a:lstStyle/>
          <a:p>
            <a:endParaRPr lang="fr-FR" alt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>
              <a:defRPr sz="2800">
                <a:solidFill>
                  <a:srgbClr val="000066"/>
                </a:solidFill>
                <a:latin typeface="Arial" pitchFamily="34" charset="0"/>
              </a:defRPr>
            </a:lvl1pPr>
            <a:lvl2pPr marL="742950" indent="-285750" defTabSz="966788">
              <a:defRPr sz="2800">
                <a:solidFill>
                  <a:srgbClr val="000066"/>
                </a:solidFill>
                <a:latin typeface="Arial" pitchFamily="34" charset="0"/>
              </a:defRPr>
            </a:lvl2pPr>
            <a:lvl3pPr marL="1143000" indent="-228600" defTabSz="966788">
              <a:defRPr sz="2800">
                <a:solidFill>
                  <a:srgbClr val="000066"/>
                </a:solidFill>
                <a:latin typeface="Arial" pitchFamily="34" charset="0"/>
              </a:defRPr>
            </a:lvl3pPr>
            <a:lvl4pPr marL="1600200" indent="-228600" defTabSz="966788">
              <a:defRPr sz="2800">
                <a:solidFill>
                  <a:srgbClr val="000066"/>
                </a:solidFill>
                <a:latin typeface="Arial" pitchFamily="34" charset="0"/>
              </a:defRPr>
            </a:lvl4pPr>
            <a:lvl5pPr marL="2057400" indent="-228600" defTabSz="966788">
              <a:defRPr sz="2800">
                <a:solidFill>
                  <a:srgbClr val="000066"/>
                </a:solidFill>
                <a:latin typeface="Arial" pitchFamily="34" charset="0"/>
              </a:defRPr>
            </a:lvl5pPr>
            <a:lvl6pPr marL="2514600" indent="-228600" algn="ctr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000066"/>
                </a:solidFill>
                <a:latin typeface="Arial" pitchFamily="34" charset="0"/>
              </a:defRPr>
            </a:lvl6pPr>
            <a:lvl7pPr marL="2971800" indent="-228600" algn="ctr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000066"/>
                </a:solidFill>
                <a:latin typeface="Arial" pitchFamily="34" charset="0"/>
              </a:defRPr>
            </a:lvl7pPr>
            <a:lvl8pPr marL="3429000" indent="-228600" algn="ctr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000066"/>
                </a:solidFill>
                <a:latin typeface="Arial" pitchFamily="34" charset="0"/>
              </a:defRPr>
            </a:lvl8pPr>
            <a:lvl9pPr marL="3886200" indent="-228600" algn="ctr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000066"/>
                </a:solidFill>
                <a:latin typeface="Arial" pitchFamily="34" charset="0"/>
              </a:defRPr>
            </a:lvl9pPr>
          </a:lstStyle>
          <a:p>
            <a:fld id="{85CAF327-7619-4AD9-8493-5206E4F9934E}" type="slidenum">
              <a:rPr lang="en-US" altLang="en-US" sz="1300" smtClean="0">
                <a:solidFill>
                  <a:srgbClr val="000000"/>
                </a:solidFill>
              </a:rPr>
              <a:pPr/>
              <a:t>10</a:t>
            </a:fld>
            <a:endParaRPr lang="en-US" altLang="en-US" sz="1300" smtClean="0">
              <a:solidFill>
                <a:srgbClr val="000000"/>
              </a:solidFill>
            </a:endParaRPr>
          </a:p>
        </p:txBody>
      </p:sp>
      <p:sp>
        <p:nvSpPr>
          <p:cNvPr id="1402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029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GB" alt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>
              <a:defRPr sz="2800">
                <a:solidFill>
                  <a:srgbClr val="000066"/>
                </a:solidFill>
                <a:latin typeface="Arial" pitchFamily="34" charset="0"/>
              </a:defRPr>
            </a:lvl1pPr>
            <a:lvl2pPr marL="742950" indent="-285750" defTabSz="966788">
              <a:defRPr sz="2800">
                <a:solidFill>
                  <a:srgbClr val="000066"/>
                </a:solidFill>
                <a:latin typeface="Arial" pitchFamily="34" charset="0"/>
              </a:defRPr>
            </a:lvl2pPr>
            <a:lvl3pPr marL="1143000" indent="-228600" defTabSz="966788">
              <a:defRPr sz="2800">
                <a:solidFill>
                  <a:srgbClr val="000066"/>
                </a:solidFill>
                <a:latin typeface="Arial" pitchFamily="34" charset="0"/>
              </a:defRPr>
            </a:lvl3pPr>
            <a:lvl4pPr marL="1600200" indent="-228600" defTabSz="966788">
              <a:defRPr sz="2800">
                <a:solidFill>
                  <a:srgbClr val="000066"/>
                </a:solidFill>
                <a:latin typeface="Arial" pitchFamily="34" charset="0"/>
              </a:defRPr>
            </a:lvl4pPr>
            <a:lvl5pPr marL="2057400" indent="-228600" defTabSz="966788">
              <a:defRPr sz="2800">
                <a:solidFill>
                  <a:srgbClr val="000066"/>
                </a:solidFill>
                <a:latin typeface="Arial" pitchFamily="34" charset="0"/>
              </a:defRPr>
            </a:lvl5pPr>
            <a:lvl6pPr marL="2514600" indent="-228600" algn="ctr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000066"/>
                </a:solidFill>
                <a:latin typeface="Arial" pitchFamily="34" charset="0"/>
              </a:defRPr>
            </a:lvl6pPr>
            <a:lvl7pPr marL="2971800" indent="-228600" algn="ctr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000066"/>
                </a:solidFill>
                <a:latin typeface="Arial" pitchFamily="34" charset="0"/>
              </a:defRPr>
            </a:lvl7pPr>
            <a:lvl8pPr marL="3429000" indent="-228600" algn="ctr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000066"/>
                </a:solidFill>
                <a:latin typeface="Arial" pitchFamily="34" charset="0"/>
              </a:defRPr>
            </a:lvl8pPr>
            <a:lvl9pPr marL="3886200" indent="-228600" algn="ctr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000066"/>
                </a:solidFill>
                <a:latin typeface="Arial" pitchFamily="34" charset="0"/>
              </a:defRPr>
            </a:lvl9pPr>
          </a:lstStyle>
          <a:p>
            <a:fld id="{7A60B858-FD50-4AFB-B8DE-F6ACFE6E103B}" type="slidenum">
              <a:rPr lang="en-US" altLang="en-US" sz="1300">
                <a:solidFill>
                  <a:srgbClr val="000000"/>
                </a:solidFill>
              </a:rPr>
              <a:pPr/>
              <a:t>11</a:t>
            </a:fld>
            <a:endParaRPr lang="en-US" altLang="en-US" sz="1300">
              <a:solidFill>
                <a:srgbClr val="000000"/>
              </a:solidFill>
            </a:endParaRPr>
          </a:p>
        </p:txBody>
      </p:sp>
      <p:sp>
        <p:nvSpPr>
          <p:cNvPr id="1024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8888" y="720725"/>
            <a:ext cx="4800600" cy="3600450"/>
          </a:xfrm>
          <a:ln/>
        </p:spPr>
      </p:sp>
      <p:sp>
        <p:nvSpPr>
          <p:cNvPr id="1024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GB" alt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>
              <a:defRPr sz="2800">
                <a:solidFill>
                  <a:srgbClr val="000066"/>
                </a:solidFill>
                <a:latin typeface="Arial" pitchFamily="34" charset="0"/>
              </a:defRPr>
            </a:lvl1pPr>
            <a:lvl2pPr marL="742950" indent="-285750" defTabSz="966788">
              <a:defRPr sz="2800">
                <a:solidFill>
                  <a:srgbClr val="000066"/>
                </a:solidFill>
                <a:latin typeface="Arial" pitchFamily="34" charset="0"/>
              </a:defRPr>
            </a:lvl2pPr>
            <a:lvl3pPr marL="1143000" indent="-228600" defTabSz="966788">
              <a:defRPr sz="2800">
                <a:solidFill>
                  <a:srgbClr val="000066"/>
                </a:solidFill>
                <a:latin typeface="Arial" pitchFamily="34" charset="0"/>
              </a:defRPr>
            </a:lvl3pPr>
            <a:lvl4pPr marL="1600200" indent="-228600" defTabSz="966788">
              <a:defRPr sz="2800">
                <a:solidFill>
                  <a:srgbClr val="000066"/>
                </a:solidFill>
                <a:latin typeface="Arial" pitchFamily="34" charset="0"/>
              </a:defRPr>
            </a:lvl4pPr>
            <a:lvl5pPr marL="2057400" indent="-228600" defTabSz="966788">
              <a:defRPr sz="2800">
                <a:solidFill>
                  <a:srgbClr val="000066"/>
                </a:solidFill>
                <a:latin typeface="Arial" pitchFamily="34" charset="0"/>
              </a:defRPr>
            </a:lvl5pPr>
            <a:lvl6pPr marL="2514600" indent="-228600" algn="ctr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000066"/>
                </a:solidFill>
                <a:latin typeface="Arial" pitchFamily="34" charset="0"/>
              </a:defRPr>
            </a:lvl6pPr>
            <a:lvl7pPr marL="2971800" indent="-228600" algn="ctr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000066"/>
                </a:solidFill>
                <a:latin typeface="Arial" pitchFamily="34" charset="0"/>
              </a:defRPr>
            </a:lvl7pPr>
            <a:lvl8pPr marL="3429000" indent="-228600" algn="ctr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000066"/>
                </a:solidFill>
                <a:latin typeface="Arial" pitchFamily="34" charset="0"/>
              </a:defRPr>
            </a:lvl8pPr>
            <a:lvl9pPr marL="3886200" indent="-228600" algn="ctr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000066"/>
                </a:solidFill>
                <a:latin typeface="Arial" pitchFamily="34" charset="0"/>
              </a:defRPr>
            </a:lvl9pPr>
          </a:lstStyle>
          <a:p>
            <a:fld id="{A1692E38-F463-498F-8C88-CB9F3E284A77}" type="slidenum">
              <a:rPr lang="en-US" altLang="en-US" sz="1300" smtClean="0">
                <a:solidFill>
                  <a:srgbClr val="000000"/>
                </a:solidFill>
              </a:rPr>
              <a:pPr/>
              <a:t>12</a:t>
            </a:fld>
            <a:endParaRPr lang="en-US" altLang="en-US" sz="1300" smtClean="0">
              <a:solidFill>
                <a:srgbClr val="000000"/>
              </a:solidFill>
            </a:endParaRPr>
          </a:p>
        </p:txBody>
      </p:sp>
      <p:sp>
        <p:nvSpPr>
          <p:cNvPr id="993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8888" y="720725"/>
            <a:ext cx="4800600" cy="3600450"/>
          </a:xfrm>
          <a:ln/>
        </p:spPr>
      </p:sp>
      <p:sp>
        <p:nvSpPr>
          <p:cNvPr id="9933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GB" alt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>
              <a:defRPr sz="2800">
                <a:solidFill>
                  <a:srgbClr val="000066"/>
                </a:solidFill>
                <a:latin typeface="Arial" pitchFamily="34" charset="0"/>
              </a:defRPr>
            </a:lvl1pPr>
            <a:lvl2pPr marL="742950" indent="-285750" defTabSz="966788">
              <a:defRPr sz="2800">
                <a:solidFill>
                  <a:srgbClr val="000066"/>
                </a:solidFill>
                <a:latin typeface="Arial" pitchFamily="34" charset="0"/>
              </a:defRPr>
            </a:lvl2pPr>
            <a:lvl3pPr marL="1143000" indent="-228600" defTabSz="966788">
              <a:defRPr sz="2800">
                <a:solidFill>
                  <a:srgbClr val="000066"/>
                </a:solidFill>
                <a:latin typeface="Arial" pitchFamily="34" charset="0"/>
              </a:defRPr>
            </a:lvl3pPr>
            <a:lvl4pPr marL="1600200" indent="-228600" defTabSz="966788">
              <a:defRPr sz="2800">
                <a:solidFill>
                  <a:srgbClr val="000066"/>
                </a:solidFill>
                <a:latin typeface="Arial" pitchFamily="34" charset="0"/>
              </a:defRPr>
            </a:lvl4pPr>
            <a:lvl5pPr marL="2057400" indent="-228600" defTabSz="966788">
              <a:defRPr sz="2800">
                <a:solidFill>
                  <a:srgbClr val="000066"/>
                </a:solidFill>
                <a:latin typeface="Arial" pitchFamily="34" charset="0"/>
              </a:defRPr>
            </a:lvl5pPr>
            <a:lvl6pPr marL="2514600" indent="-228600" algn="ctr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000066"/>
                </a:solidFill>
                <a:latin typeface="Arial" pitchFamily="34" charset="0"/>
              </a:defRPr>
            </a:lvl6pPr>
            <a:lvl7pPr marL="2971800" indent="-228600" algn="ctr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000066"/>
                </a:solidFill>
                <a:latin typeface="Arial" pitchFamily="34" charset="0"/>
              </a:defRPr>
            </a:lvl7pPr>
            <a:lvl8pPr marL="3429000" indent="-228600" algn="ctr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000066"/>
                </a:solidFill>
                <a:latin typeface="Arial" pitchFamily="34" charset="0"/>
              </a:defRPr>
            </a:lvl8pPr>
            <a:lvl9pPr marL="3886200" indent="-228600" algn="ctr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000066"/>
                </a:solidFill>
                <a:latin typeface="Arial" pitchFamily="34" charset="0"/>
              </a:defRPr>
            </a:lvl9pPr>
          </a:lstStyle>
          <a:p>
            <a:fld id="{A1692E38-F463-498F-8C88-CB9F3E284A77}" type="slidenum">
              <a:rPr lang="en-US" altLang="en-US" sz="1300" smtClean="0">
                <a:solidFill>
                  <a:srgbClr val="000000"/>
                </a:solidFill>
              </a:rPr>
              <a:pPr/>
              <a:t>2</a:t>
            </a:fld>
            <a:endParaRPr lang="en-US" altLang="en-US" sz="1300" smtClean="0">
              <a:solidFill>
                <a:srgbClr val="000000"/>
              </a:solidFill>
            </a:endParaRPr>
          </a:p>
        </p:txBody>
      </p:sp>
      <p:sp>
        <p:nvSpPr>
          <p:cNvPr id="993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8888" y="720725"/>
            <a:ext cx="4800600" cy="3600450"/>
          </a:xfrm>
          <a:ln/>
        </p:spPr>
      </p:sp>
      <p:sp>
        <p:nvSpPr>
          <p:cNvPr id="9933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GB" alt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>
              <a:defRPr sz="2800">
                <a:solidFill>
                  <a:srgbClr val="000066"/>
                </a:solidFill>
                <a:latin typeface="Arial" pitchFamily="34" charset="0"/>
              </a:defRPr>
            </a:lvl1pPr>
            <a:lvl2pPr marL="742950" indent="-285750" defTabSz="966788">
              <a:defRPr sz="2800">
                <a:solidFill>
                  <a:srgbClr val="000066"/>
                </a:solidFill>
                <a:latin typeface="Arial" pitchFamily="34" charset="0"/>
              </a:defRPr>
            </a:lvl2pPr>
            <a:lvl3pPr marL="1143000" indent="-228600" defTabSz="966788">
              <a:defRPr sz="2800">
                <a:solidFill>
                  <a:srgbClr val="000066"/>
                </a:solidFill>
                <a:latin typeface="Arial" pitchFamily="34" charset="0"/>
              </a:defRPr>
            </a:lvl3pPr>
            <a:lvl4pPr marL="1600200" indent="-228600" defTabSz="966788">
              <a:defRPr sz="2800">
                <a:solidFill>
                  <a:srgbClr val="000066"/>
                </a:solidFill>
                <a:latin typeface="Arial" pitchFamily="34" charset="0"/>
              </a:defRPr>
            </a:lvl4pPr>
            <a:lvl5pPr marL="2057400" indent="-228600" defTabSz="966788">
              <a:defRPr sz="2800">
                <a:solidFill>
                  <a:srgbClr val="000066"/>
                </a:solidFill>
                <a:latin typeface="Arial" pitchFamily="34" charset="0"/>
              </a:defRPr>
            </a:lvl5pPr>
            <a:lvl6pPr marL="2514600" indent="-228600" algn="ctr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000066"/>
                </a:solidFill>
                <a:latin typeface="Arial" pitchFamily="34" charset="0"/>
              </a:defRPr>
            </a:lvl6pPr>
            <a:lvl7pPr marL="2971800" indent="-228600" algn="ctr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000066"/>
                </a:solidFill>
                <a:latin typeface="Arial" pitchFamily="34" charset="0"/>
              </a:defRPr>
            </a:lvl7pPr>
            <a:lvl8pPr marL="3429000" indent="-228600" algn="ctr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000066"/>
                </a:solidFill>
                <a:latin typeface="Arial" pitchFamily="34" charset="0"/>
              </a:defRPr>
            </a:lvl8pPr>
            <a:lvl9pPr marL="3886200" indent="-228600" algn="ctr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000066"/>
                </a:solidFill>
                <a:latin typeface="Arial" pitchFamily="34" charset="0"/>
              </a:defRPr>
            </a:lvl9pPr>
          </a:lstStyle>
          <a:p>
            <a:fld id="{6E56F634-CDF8-41DC-B846-4F27646B1A70}" type="slidenum">
              <a:rPr lang="en-US" altLang="en-US" sz="1300" smtClean="0">
                <a:solidFill>
                  <a:schemeClr val="tx1"/>
                </a:solidFill>
              </a:rPr>
              <a:pPr/>
              <a:t>3</a:t>
            </a:fld>
            <a:endParaRPr lang="en-US" altLang="en-US" sz="1300" smtClean="0">
              <a:solidFill>
                <a:schemeClr val="tx1"/>
              </a:solidFill>
            </a:endParaRPr>
          </a:p>
        </p:txBody>
      </p:sp>
      <p:sp>
        <p:nvSpPr>
          <p:cNvPr id="1064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8888" y="720725"/>
            <a:ext cx="4800600" cy="3600450"/>
          </a:xfrm>
          <a:ln/>
        </p:spPr>
      </p:sp>
      <p:sp>
        <p:nvSpPr>
          <p:cNvPr id="10650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GB" alt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>
              <a:defRPr sz="2800">
                <a:solidFill>
                  <a:srgbClr val="000066"/>
                </a:solidFill>
                <a:latin typeface="Arial" pitchFamily="34" charset="0"/>
              </a:defRPr>
            </a:lvl1pPr>
            <a:lvl2pPr marL="742950" indent="-285750" defTabSz="966788">
              <a:defRPr sz="2800">
                <a:solidFill>
                  <a:srgbClr val="000066"/>
                </a:solidFill>
                <a:latin typeface="Arial" pitchFamily="34" charset="0"/>
              </a:defRPr>
            </a:lvl2pPr>
            <a:lvl3pPr marL="1143000" indent="-228600" defTabSz="966788">
              <a:defRPr sz="2800">
                <a:solidFill>
                  <a:srgbClr val="000066"/>
                </a:solidFill>
                <a:latin typeface="Arial" pitchFamily="34" charset="0"/>
              </a:defRPr>
            </a:lvl3pPr>
            <a:lvl4pPr marL="1600200" indent="-228600" defTabSz="966788">
              <a:defRPr sz="2800">
                <a:solidFill>
                  <a:srgbClr val="000066"/>
                </a:solidFill>
                <a:latin typeface="Arial" pitchFamily="34" charset="0"/>
              </a:defRPr>
            </a:lvl4pPr>
            <a:lvl5pPr marL="2057400" indent="-228600" defTabSz="966788">
              <a:defRPr sz="2800">
                <a:solidFill>
                  <a:srgbClr val="000066"/>
                </a:solidFill>
                <a:latin typeface="Arial" pitchFamily="34" charset="0"/>
              </a:defRPr>
            </a:lvl5pPr>
            <a:lvl6pPr marL="2514600" indent="-228600" algn="ctr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000066"/>
                </a:solidFill>
                <a:latin typeface="Arial" pitchFamily="34" charset="0"/>
              </a:defRPr>
            </a:lvl6pPr>
            <a:lvl7pPr marL="2971800" indent="-228600" algn="ctr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000066"/>
                </a:solidFill>
                <a:latin typeface="Arial" pitchFamily="34" charset="0"/>
              </a:defRPr>
            </a:lvl7pPr>
            <a:lvl8pPr marL="3429000" indent="-228600" algn="ctr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000066"/>
                </a:solidFill>
                <a:latin typeface="Arial" pitchFamily="34" charset="0"/>
              </a:defRPr>
            </a:lvl8pPr>
            <a:lvl9pPr marL="3886200" indent="-228600" algn="ctr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000066"/>
                </a:solidFill>
                <a:latin typeface="Arial" pitchFamily="34" charset="0"/>
              </a:defRPr>
            </a:lvl9pPr>
          </a:lstStyle>
          <a:p>
            <a:fld id="{6E56F634-CDF8-41DC-B846-4F27646B1A70}" type="slidenum">
              <a:rPr lang="en-US" altLang="en-US" sz="1300" smtClean="0">
                <a:solidFill>
                  <a:prstClr val="black"/>
                </a:solidFill>
              </a:rPr>
              <a:pPr/>
              <a:t>4</a:t>
            </a:fld>
            <a:endParaRPr lang="en-US" altLang="en-US" sz="1300" smtClean="0">
              <a:solidFill>
                <a:prstClr val="black"/>
              </a:solidFill>
            </a:endParaRPr>
          </a:p>
        </p:txBody>
      </p:sp>
      <p:sp>
        <p:nvSpPr>
          <p:cNvPr id="1064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8888" y="720725"/>
            <a:ext cx="4800600" cy="3600450"/>
          </a:xfrm>
          <a:ln/>
        </p:spPr>
      </p:sp>
      <p:sp>
        <p:nvSpPr>
          <p:cNvPr id="10650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GB" alt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algn="l" defTabSz="99695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1pPr>
            <a:lvl2pPr marL="765175" indent="-293688" algn="l" defTabSz="99695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2pPr>
            <a:lvl3pPr marL="1177925" indent="-234950" algn="l" defTabSz="99695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3pPr>
            <a:lvl4pPr marL="1649413" indent="-234950" algn="l" defTabSz="99695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4pPr>
            <a:lvl5pPr marL="2120900" indent="-234950" algn="l" defTabSz="99695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5pPr>
            <a:lvl6pPr marL="2578100" indent="-234950" defTabSz="9969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6pPr>
            <a:lvl7pPr marL="3035300" indent="-234950" defTabSz="9969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7pPr>
            <a:lvl8pPr marL="3492500" indent="-234950" defTabSz="9969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8pPr>
            <a:lvl9pPr marL="3949700" indent="-234950" defTabSz="9969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r">
              <a:spcBef>
                <a:spcPct val="0"/>
              </a:spcBef>
            </a:pPr>
            <a:fld id="{776966F6-0B01-47A3-A794-47C6E7975A2E}" type="slidenum">
              <a:rPr lang="en-US" altLang="en-US" sz="1300" smtClean="0">
                <a:solidFill>
                  <a:prstClr val="black"/>
                </a:solidFill>
              </a:rPr>
              <a:pPr algn="r">
                <a:spcBef>
                  <a:spcPct val="0"/>
                </a:spcBef>
              </a:pPr>
              <a:t>5</a:t>
            </a:fld>
            <a:endParaRPr lang="en-US" altLang="en-US" sz="1300" smtClean="0">
              <a:solidFill>
                <a:prstClr val="black"/>
              </a:solidFill>
            </a:endParaRPr>
          </a:p>
        </p:txBody>
      </p:sp>
      <p:sp>
        <p:nvSpPr>
          <p:cNvPr id="1126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GB" alt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>
              <a:defRPr sz="2800">
                <a:solidFill>
                  <a:srgbClr val="000066"/>
                </a:solidFill>
                <a:latin typeface="Arial" pitchFamily="34" charset="0"/>
              </a:defRPr>
            </a:lvl1pPr>
            <a:lvl2pPr marL="742950" indent="-285750" defTabSz="966788">
              <a:defRPr sz="2800">
                <a:solidFill>
                  <a:srgbClr val="000066"/>
                </a:solidFill>
                <a:latin typeface="Arial" pitchFamily="34" charset="0"/>
              </a:defRPr>
            </a:lvl2pPr>
            <a:lvl3pPr marL="1143000" indent="-228600" defTabSz="966788">
              <a:defRPr sz="2800">
                <a:solidFill>
                  <a:srgbClr val="000066"/>
                </a:solidFill>
                <a:latin typeface="Arial" pitchFamily="34" charset="0"/>
              </a:defRPr>
            </a:lvl3pPr>
            <a:lvl4pPr marL="1600200" indent="-228600" defTabSz="966788">
              <a:defRPr sz="2800">
                <a:solidFill>
                  <a:srgbClr val="000066"/>
                </a:solidFill>
                <a:latin typeface="Arial" pitchFamily="34" charset="0"/>
              </a:defRPr>
            </a:lvl4pPr>
            <a:lvl5pPr marL="2057400" indent="-228600" defTabSz="966788">
              <a:defRPr sz="2800">
                <a:solidFill>
                  <a:srgbClr val="000066"/>
                </a:solidFill>
                <a:latin typeface="Arial" pitchFamily="34" charset="0"/>
              </a:defRPr>
            </a:lvl5pPr>
            <a:lvl6pPr marL="2514600" indent="-228600" algn="ctr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000066"/>
                </a:solidFill>
                <a:latin typeface="Arial" pitchFamily="34" charset="0"/>
              </a:defRPr>
            </a:lvl6pPr>
            <a:lvl7pPr marL="2971800" indent="-228600" algn="ctr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000066"/>
                </a:solidFill>
                <a:latin typeface="Arial" pitchFamily="34" charset="0"/>
              </a:defRPr>
            </a:lvl7pPr>
            <a:lvl8pPr marL="3429000" indent="-228600" algn="ctr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000066"/>
                </a:solidFill>
                <a:latin typeface="Arial" pitchFamily="34" charset="0"/>
              </a:defRPr>
            </a:lvl8pPr>
            <a:lvl9pPr marL="3886200" indent="-228600" algn="ctr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000066"/>
                </a:solidFill>
                <a:latin typeface="Arial" pitchFamily="34" charset="0"/>
              </a:defRPr>
            </a:lvl9pPr>
          </a:lstStyle>
          <a:p>
            <a:fld id="{A1692E38-F463-498F-8C88-CB9F3E284A77}" type="slidenum">
              <a:rPr lang="en-US" altLang="en-US" sz="1300" smtClean="0">
                <a:solidFill>
                  <a:srgbClr val="000000"/>
                </a:solidFill>
              </a:rPr>
              <a:pPr/>
              <a:t>6</a:t>
            </a:fld>
            <a:endParaRPr lang="en-US" altLang="en-US" sz="1300" smtClean="0">
              <a:solidFill>
                <a:srgbClr val="000000"/>
              </a:solidFill>
            </a:endParaRPr>
          </a:p>
        </p:txBody>
      </p:sp>
      <p:sp>
        <p:nvSpPr>
          <p:cNvPr id="993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8888" y="720725"/>
            <a:ext cx="4800600" cy="3600450"/>
          </a:xfrm>
          <a:ln/>
        </p:spPr>
      </p:sp>
      <p:sp>
        <p:nvSpPr>
          <p:cNvPr id="9933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GB" alt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>
              <a:defRPr sz="2800">
                <a:solidFill>
                  <a:srgbClr val="000066"/>
                </a:solidFill>
                <a:latin typeface="Arial" pitchFamily="34" charset="0"/>
              </a:defRPr>
            </a:lvl1pPr>
            <a:lvl2pPr marL="742950" indent="-285750" defTabSz="966788">
              <a:defRPr sz="2800">
                <a:solidFill>
                  <a:srgbClr val="000066"/>
                </a:solidFill>
                <a:latin typeface="Arial" pitchFamily="34" charset="0"/>
              </a:defRPr>
            </a:lvl2pPr>
            <a:lvl3pPr marL="1143000" indent="-228600" defTabSz="966788">
              <a:defRPr sz="2800">
                <a:solidFill>
                  <a:srgbClr val="000066"/>
                </a:solidFill>
                <a:latin typeface="Arial" pitchFamily="34" charset="0"/>
              </a:defRPr>
            </a:lvl3pPr>
            <a:lvl4pPr marL="1600200" indent="-228600" defTabSz="966788">
              <a:defRPr sz="2800">
                <a:solidFill>
                  <a:srgbClr val="000066"/>
                </a:solidFill>
                <a:latin typeface="Arial" pitchFamily="34" charset="0"/>
              </a:defRPr>
            </a:lvl4pPr>
            <a:lvl5pPr marL="2057400" indent="-228600" defTabSz="966788">
              <a:defRPr sz="2800">
                <a:solidFill>
                  <a:srgbClr val="000066"/>
                </a:solidFill>
                <a:latin typeface="Arial" pitchFamily="34" charset="0"/>
              </a:defRPr>
            </a:lvl5pPr>
            <a:lvl6pPr marL="2514600" indent="-228600" algn="ctr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000066"/>
                </a:solidFill>
                <a:latin typeface="Arial" pitchFamily="34" charset="0"/>
              </a:defRPr>
            </a:lvl6pPr>
            <a:lvl7pPr marL="2971800" indent="-228600" algn="ctr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000066"/>
                </a:solidFill>
                <a:latin typeface="Arial" pitchFamily="34" charset="0"/>
              </a:defRPr>
            </a:lvl7pPr>
            <a:lvl8pPr marL="3429000" indent="-228600" algn="ctr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000066"/>
                </a:solidFill>
                <a:latin typeface="Arial" pitchFamily="34" charset="0"/>
              </a:defRPr>
            </a:lvl8pPr>
            <a:lvl9pPr marL="3886200" indent="-228600" algn="ctr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000066"/>
                </a:solidFill>
                <a:latin typeface="Arial" pitchFamily="34" charset="0"/>
              </a:defRPr>
            </a:lvl9pPr>
          </a:lstStyle>
          <a:p>
            <a:fld id="{A1692E38-F463-498F-8C88-CB9F3E284A77}" type="slidenum">
              <a:rPr lang="en-US" altLang="en-US" sz="1300" smtClean="0">
                <a:solidFill>
                  <a:srgbClr val="000000"/>
                </a:solidFill>
              </a:rPr>
              <a:pPr/>
              <a:t>7</a:t>
            </a:fld>
            <a:endParaRPr lang="en-US" altLang="en-US" sz="1300" smtClean="0">
              <a:solidFill>
                <a:srgbClr val="000000"/>
              </a:solidFill>
            </a:endParaRPr>
          </a:p>
        </p:txBody>
      </p:sp>
      <p:sp>
        <p:nvSpPr>
          <p:cNvPr id="993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8888" y="720725"/>
            <a:ext cx="4800600" cy="3600450"/>
          </a:xfrm>
          <a:ln/>
        </p:spPr>
      </p:sp>
      <p:sp>
        <p:nvSpPr>
          <p:cNvPr id="9933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GB" alt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>
              <a:defRPr sz="2800">
                <a:solidFill>
                  <a:srgbClr val="000066"/>
                </a:solidFill>
                <a:latin typeface="Arial" pitchFamily="34" charset="0"/>
              </a:defRPr>
            </a:lvl1pPr>
            <a:lvl2pPr marL="742950" indent="-285750" defTabSz="966788">
              <a:defRPr sz="2800">
                <a:solidFill>
                  <a:srgbClr val="000066"/>
                </a:solidFill>
                <a:latin typeface="Arial" pitchFamily="34" charset="0"/>
              </a:defRPr>
            </a:lvl2pPr>
            <a:lvl3pPr marL="1143000" indent="-228600" defTabSz="966788">
              <a:defRPr sz="2800">
                <a:solidFill>
                  <a:srgbClr val="000066"/>
                </a:solidFill>
                <a:latin typeface="Arial" pitchFamily="34" charset="0"/>
              </a:defRPr>
            </a:lvl3pPr>
            <a:lvl4pPr marL="1600200" indent="-228600" defTabSz="966788">
              <a:defRPr sz="2800">
                <a:solidFill>
                  <a:srgbClr val="000066"/>
                </a:solidFill>
                <a:latin typeface="Arial" pitchFamily="34" charset="0"/>
              </a:defRPr>
            </a:lvl4pPr>
            <a:lvl5pPr marL="2057400" indent="-228600" defTabSz="966788">
              <a:defRPr sz="2800">
                <a:solidFill>
                  <a:srgbClr val="000066"/>
                </a:solidFill>
                <a:latin typeface="Arial" pitchFamily="34" charset="0"/>
              </a:defRPr>
            </a:lvl5pPr>
            <a:lvl6pPr marL="2514600" indent="-228600" algn="ctr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000066"/>
                </a:solidFill>
                <a:latin typeface="Arial" pitchFamily="34" charset="0"/>
              </a:defRPr>
            </a:lvl6pPr>
            <a:lvl7pPr marL="2971800" indent="-228600" algn="ctr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000066"/>
                </a:solidFill>
                <a:latin typeface="Arial" pitchFamily="34" charset="0"/>
              </a:defRPr>
            </a:lvl7pPr>
            <a:lvl8pPr marL="3429000" indent="-228600" algn="ctr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000066"/>
                </a:solidFill>
                <a:latin typeface="Arial" pitchFamily="34" charset="0"/>
              </a:defRPr>
            </a:lvl8pPr>
            <a:lvl9pPr marL="3886200" indent="-228600" algn="ctr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000066"/>
                </a:solidFill>
                <a:latin typeface="Arial" pitchFamily="34" charset="0"/>
              </a:defRPr>
            </a:lvl9pPr>
          </a:lstStyle>
          <a:p>
            <a:fld id="{A1692E38-F463-498F-8C88-CB9F3E284A77}" type="slidenum">
              <a:rPr lang="en-US" altLang="en-US" sz="1300" smtClean="0">
                <a:solidFill>
                  <a:srgbClr val="000000"/>
                </a:solidFill>
              </a:rPr>
              <a:pPr/>
              <a:t>8</a:t>
            </a:fld>
            <a:endParaRPr lang="en-US" altLang="en-US" sz="1300" smtClean="0">
              <a:solidFill>
                <a:srgbClr val="000000"/>
              </a:solidFill>
            </a:endParaRPr>
          </a:p>
        </p:txBody>
      </p:sp>
      <p:sp>
        <p:nvSpPr>
          <p:cNvPr id="993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8888" y="720725"/>
            <a:ext cx="4800600" cy="3600450"/>
          </a:xfrm>
          <a:ln/>
        </p:spPr>
      </p:sp>
      <p:sp>
        <p:nvSpPr>
          <p:cNvPr id="9933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GB" alt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>
              <a:defRPr sz="2800">
                <a:solidFill>
                  <a:srgbClr val="000066"/>
                </a:solidFill>
                <a:latin typeface="Arial" pitchFamily="34" charset="0"/>
              </a:defRPr>
            </a:lvl1pPr>
            <a:lvl2pPr marL="742950" indent="-285750" defTabSz="966788">
              <a:defRPr sz="2800">
                <a:solidFill>
                  <a:srgbClr val="000066"/>
                </a:solidFill>
                <a:latin typeface="Arial" pitchFamily="34" charset="0"/>
              </a:defRPr>
            </a:lvl2pPr>
            <a:lvl3pPr marL="1143000" indent="-228600" defTabSz="966788">
              <a:defRPr sz="2800">
                <a:solidFill>
                  <a:srgbClr val="000066"/>
                </a:solidFill>
                <a:latin typeface="Arial" pitchFamily="34" charset="0"/>
              </a:defRPr>
            </a:lvl3pPr>
            <a:lvl4pPr marL="1600200" indent="-228600" defTabSz="966788">
              <a:defRPr sz="2800">
                <a:solidFill>
                  <a:srgbClr val="000066"/>
                </a:solidFill>
                <a:latin typeface="Arial" pitchFamily="34" charset="0"/>
              </a:defRPr>
            </a:lvl4pPr>
            <a:lvl5pPr marL="2057400" indent="-228600" defTabSz="966788">
              <a:defRPr sz="2800">
                <a:solidFill>
                  <a:srgbClr val="000066"/>
                </a:solidFill>
                <a:latin typeface="Arial" pitchFamily="34" charset="0"/>
              </a:defRPr>
            </a:lvl5pPr>
            <a:lvl6pPr marL="2514600" indent="-228600" algn="ctr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000066"/>
                </a:solidFill>
                <a:latin typeface="Arial" pitchFamily="34" charset="0"/>
              </a:defRPr>
            </a:lvl6pPr>
            <a:lvl7pPr marL="2971800" indent="-228600" algn="ctr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000066"/>
                </a:solidFill>
                <a:latin typeface="Arial" pitchFamily="34" charset="0"/>
              </a:defRPr>
            </a:lvl7pPr>
            <a:lvl8pPr marL="3429000" indent="-228600" algn="ctr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000066"/>
                </a:solidFill>
                <a:latin typeface="Arial" pitchFamily="34" charset="0"/>
              </a:defRPr>
            </a:lvl8pPr>
            <a:lvl9pPr marL="3886200" indent="-228600" algn="ctr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000066"/>
                </a:solidFill>
                <a:latin typeface="Arial" pitchFamily="34" charset="0"/>
              </a:defRPr>
            </a:lvl9pPr>
          </a:lstStyle>
          <a:p>
            <a:fld id="{A1692E38-F463-498F-8C88-CB9F3E284A77}" type="slidenum">
              <a:rPr lang="en-US" altLang="en-US" sz="1300" smtClean="0">
                <a:solidFill>
                  <a:srgbClr val="000000"/>
                </a:solidFill>
              </a:rPr>
              <a:pPr/>
              <a:t>9</a:t>
            </a:fld>
            <a:endParaRPr lang="en-US" altLang="en-US" sz="1300" smtClean="0">
              <a:solidFill>
                <a:srgbClr val="000000"/>
              </a:solidFill>
            </a:endParaRPr>
          </a:p>
        </p:txBody>
      </p:sp>
      <p:sp>
        <p:nvSpPr>
          <p:cNvPr id="993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8888" y="720725"/>
            <a:ext cx="4800600" cy="3600450"/>
          </a:xfrm>
          <a:ln/>
        </p:spPr>
      </p:sp>
      <p:sp>
        <p:nvSpPr>
          <p:cNvPr id="9933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GB" alt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99" name="Rectangle 15"/>
          <p:cNvSpPr>
            <a:spLocks noGrp="1" noChangeArrowheads="1"/>
          </p:cNvSpPr>
          <p:nvPr>
            <p:ph type="ctrTitle" sz="quarter"/>
          </p:nvPr>
        </p:nvSpPr>
        <p:spPr>
          <a:xfrm>
            <a:off x="836613" y="21336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altLang="en-US" noProof="0" smtClean="0"/>
              <a:t>Click to edit Master title style</a:t>
            </a:r>
          </a:p>
        </p:txBody>
      </p:sp>
      <p:sp>
        <p:nvSpPr>
          <p:cNvPr id="42000" name="Rectangle 16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4038600"/>
            <a:ext cx="6400800" cy="1752600"/>
          </a:xfrm>
        </p:spPr>
        <p:txBody>
          <a:bodyPr anchor="ctr"/>
          <a:lstStyle>
            <a:lvl1pPr marL="0" indent="0" algn="ctr">
              <a:buFont typeface="Monotype Sorts" pitchFamily="2" charset="2"/>
              <a:buNone/>
              <a:defRPr/>
            </a:lvl1pPr>
          </a:lstStyle>
          <a:p>
            <a:pPr lvl="0"/>
            <a:r>
              <a:rPr lang="en-US" altLang="en-US" noProof="0" smtClean="0"/>
              <a:t>Click to edit Master subtitle style</a:t>
            </a:r>
          </a:p>
        </p:txBody>
      </p:sp>
      <p:sp>
        <p:nvSpPr>
          <p:cNvPr id="4" name="Rectangle 17"/>
          <p:cNvSpPr>
            <a:spLocks noGrp="1" noChangeArrowheads="1"/>
          </p:cNvSpPr>
          <p:nvPr>
            <p:ph type="dt" sz="quarter" idx="10"/>
          </p:nvPr>
        </p:nvSpPr>
        <p:spPr>
          <a:xfrm>
            <a:off x="381000" y="63246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8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3246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9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858000" y="63246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C52127-47E6-4BE2-B404-7D6CB52FBB9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146771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000347-662C-452F-B91B-ACB2CD4375D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543696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67500" y="342900"/>
            <a:ext cx="1943100" cy="55245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42900"/>
            <a:ext cx="5676900" cy="55245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D5989F-6C54-495A-9D1E-80AD144DA09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9741869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838200" y="342900"/>
            <a:ext cx="7772400" cy="55245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4B6350-717D-4112-B817-4D37229D4D7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8391307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99" name="Rectangle 15"/>
          <p:cNvSpPr>
            <a:spLocks noGrp="1" noChangeArrowheads="1"/>
          </p:cNvSpPr>
          <p:nvPr>
            <p:ph type="ctrTitle" sz="quarter"/>
          </p:nvPr>
        </p:nvSpPr>
        <p:spPr>
          <a:xfrm>
            <a:off x="836613" y="21336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altLang="en-US" noProof="0" smtClean="0"/>
              <a:t>Click to edit Master title style</a:t>
            </a:r>
          </a:p>
        </p:txBody>
      </p:sp>
      <p:sp>
        <p:nvSpPr>
          <p:cNvPr id="42000" name="Rectangle 16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4038600"/>
            <a:ext cx="6400800" cy="1752600"/>
          </a:xfrm>
        </p:spPr>
        <p:txBody>
          <a:bodyPr anchor="ctr"/>
          <a:lstStyle>
            <a:lvl1pPr marL="0" indent="0" algn="ctr">
              <a:buFont typeface="Monotype Sorts" pitchFamily="2" charset="2"/>
              <a:buNone/>
              <a:defRPr/>
            </a:lvl1pPr>
          </a:lstStyle>
          <a:p>
            <a:pPr lvl="0"/>
            <a:r>
              <a:rPr lang="en-US" altLang="en-US" noProof="0" smtClean="0"/>
              <a:t>Click to edit Master subtitle style</a:t>
            </a:r>
          </a:p>
        </p:txBody>
      </p:sp>
      <p:sp>
        <p:nvSpPr>
          <p:cNvPr id="4" name="Rectangle 17"/>
          <p:cNvSpPr>
            <a:spLocks noGrp="1" noChangeArrowheads="1"/>
          </p:cNvSpPr>
          <p:nvPr>
            <p:ph type="dt" sz="quarter" idx="10"/>
          </p:nvPr>
        </p:nvSpPr>
        <p:spPr>
          <a:xfrm>
            <a:off x="381000" y="63246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8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3246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9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858000" y="63246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88481C-230F-4E2A-9AC5-6D143CE7925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9417332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0271B3-381B-4B15-B053-11937E3554A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9520617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A9D7A4-1D09-4113-B43F-92CCA72BEE2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3540141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7526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00600" y="17526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511E02-2DCC-4773-B843-4F3E22ADF66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9508459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89E199-239A-4B4A-993A-15C29A1066B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0495537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B3126D-C480-4A7B-81A0-774ABE9684F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9314293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4E2EED-E616-4BC3-9506-FD2F60FABC7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111483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1A07E7-3BD4-4DA1-921F-A8EADC52D08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2560392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CE54A2-4E0C-493C-92EC-1C056FA3FE5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7639729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E622B8-6365-44C4-90D1-680BA6B63CC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6115121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987C5C-FFFB-4C41-A4DF-019033EE2F1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2618902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67500" y="342900"/>
            <a:ext cx="1943100" cy="55245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42900"/>
            <a:ext cx="5676900" cy="55245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E6E6E1-B3BF-445B-A48E-098CB9D23B9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1126768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838200" y="342900"/>
            <a:ext cx="7772400" cy="55245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7D4E69-F99A-489E-B013-93773A3E6AA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7048433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99" name="Rectangle 15"/>
          <p:cNvSpPr>
            <a:spLocks noGrp="1" noChangeArrowheads="1"/>
          </p:cNvSpPr>
          <p:nvPr>
            <p:ph type="ctrTitle" sz="quarter"/>
          </p:nvPr>
        </p:nvSpPr>
        <p:spPr>
          <a:xfrm>
            <a:off x="836613" y="21336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altLang="en-US" noProof="0" smtClean="0"/>
              <a:t>Click to edit Master title style</a:t>
            </a:r>
          </a:p>
        </p:txBody>
      </p:sp>
      <p:sp>
        <p:nvSpPr>
          <p:cNvPr id="42000" name="Rectangle 16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4038600"/>
            <a:ext cx="6400800" cy="1752600"/>
          </a:xfrm>
        </p:spPr>
        <p:txBody>
          <a:bodyPr anchor="ctr"/>
          <a:lstStyle>
            <a:lvl1pPr marL="0" indent="0" algn="ctr">
              <a:buFont typeface="Monotype Sorts" pitchFamily="2" charset="2"/>
              <a:buNone/>
              <a:defRPr/>
            </a:lvl1pPr>
          </a:lstStyle>
          <a:p>
            <a:pPr lvl="0"/>
            <a:r>
              <a:rPr lang="en-US" altLang="en-US" noProof="0" smtClean="0"/>
              <a:t>Click to edit Master subtitle style</a:t>
            </a:r>
          </a:p>
        </p:txBody>
      </p:sp>
      <p:sp>
        <p:nvSpPr>
          <p:cNvPr id="4" name="Rectangle 17"/>
          <p:cNvSpPr>
            <a:spLocks noGrp="1" noChangeArrowheads="1"/>
          </p:cNvSpPr>
          <p:nvPr>
            <p:ph type="dt" sz="quarter" idx="10"/>
          </p:nvPr>
        </p:nvSpPr>
        <p:spPr>
          <a:xfrm>
            <a:off x="381000" y="6324600"/>
            <a:ext cx="1905000" cy="457200"/>
          </a:xfrm>
        </p:spPr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8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3246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9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858000" y="63246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33C10A-F224-43C5-B56F-CE00B3AAFB7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7150376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7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9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2E85E3-FEEE-4AA9-A899-5B9C08E60EF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2403675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17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9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9179EE-AB4E-4386-AC1D-7ED9F8FD196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4569409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7526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00600" y="17526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17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Rectangle 19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0184FD-4CDA-49F4-8A4E-33946ACCC4A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1799196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17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19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5CF04A-62C0-478D-803C-A0F57D869D3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058073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00AFB7-691C-462E-8621-94E94E201D9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7643403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7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9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23F712-EE2E-4880-B1E3-0E1B84EC23E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8724903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7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9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5D7FAE-62E4-4444-A4A5-2AE7D5697EB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1291329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7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Rectangle 19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B4A9DB-243F-4BE5-81AE-FBC3B81095C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122893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7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Rectangle 19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26537C-158F-44A0-A371-2D265AC773A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145735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7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9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883BB6-6308-4079-9EFF-B0310E7BC23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99544412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67500" y="342900"/>
            <a:ext cx="1943100" cy="55245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42900"/>
            <a:ext cx="5676900" cy="55245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7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9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1588F4-FE82-4F78-BF53-97FCCD91CF7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7945536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42900"/>
            <a:ext cx="7772400" cy="11049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838200" y="17526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00600" y="17526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17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Rectangle 19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37DD2D-A9FC-4F36-BA93-456C8FCF4BA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67548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7526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00600" y="17526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521001-7851-49DC-8B3E-7D687669F17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524809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992062-FD61-4E40-BB73-19EB03A2C27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292200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C63D66-2AE4-4833-9B6F-9E9D7D472C4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818977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12F410-3F56-423C-863F-D24A732C810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595373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FFBF90-C45C-4D57-A921-B0EC0E44C04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48624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8225F6-0229-44DB-8C3F-0D99BFD3D68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145699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1.jpe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5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42900"/>
            <a:ext cx="7772400" cy="1104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Rectangle 16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7526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0977" name="Rectangle 1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81000" y="6323013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l">
              <a:defRPr sz="140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0978" name="Rectangle 1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23013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0979" name="Rectangle 1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858000" y="6323013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fld id="{D3773DA9-374E-4719-9F14-649123DC99F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865" r:id="rId1"/>
    <p:sldLayoutId id="2147485776" r:id="rId2"/>
    <p:sldLayoutId id="2147485777" r:id="rId3"/>
    <p:sldLayoutId id="2147485778" r:id="rId4"/>
    <p:sldLayoutId id="2147485779" r:id="rId5"/>
    <p:sldLayoutId id="2147485780" r:id="rId6"/>
    <p:sldLayoutId id="2147485781" r:id="rId7"/>
    <p:sldLayoutId id="2147485782" r:id="rId8"/>
    <p:sldLayoutId id="2147485783" r:id="rId9"/>
    <p:sldLayoutId id="2147485784" r:id="rId10"/>
    <p:sldLayoutId id="2147485785" r:id="rId11"/>
    <p:sldLayoutId id="2147485786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75000"/>
        <a:buFont typeface="Monotype Sorts"/>
        <a:buChar char="n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75000"/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75000"/>
        <a:buFont typeface="Monotype Sorts"/>
        <a:buChar char="n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7500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75000"/>
        <a:buChar char="•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75000"/>
        <a:buChar char="•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75000"/>
        <a:buChar char="•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75000"/>
        <a:buChar char="•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75000"/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5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42900"/>
            <a:ext cx="7772400" cy="1104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2051" name="Rectangle 16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7526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0977" name="Rectangle 1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81000" y="6323013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l">
              <a:defRPr sz="1400">
                <a:solidFill>
                  <a:srgbClr val="000000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0978" name="Rectangle 1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23013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000000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0979" name="Rectangle 1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858000" y="6323013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000000"/>
                </a:solidFill>
                <a:latin typeface="Arial" charset="0"/>
              </a:defRPr>
            </a:lvl1pPr>
          </a:lstStyle>
          <a:p>
            <a:pPr>
              <a:defRPr/>
            </a:pPr>
            <a:fld id="{1BEEF3EA-1071-47FF-9B8B-9C1A7324D77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866" r:id="rId1"/>
    <p:sldLayoutId id="2147485787" r:id="rId2"/>
    <p:sldLayoutId id="2147485788" r:id="rId3"/>
    <p:sldLayoutId id="2147485789" r:id="rId4"/>
    <p:sldLayoutId id="2147485790" r:id="rId5"/>
    <p:sldLayoutId id="2147485791" r:id="rId6"/>
    <p:sldLayoutId id="2147485792" r:id="rId7"/>
    <p:sldLayoutId id="2147485793" r:id="rId8"/>
    <p:sldLayoutId id="2147485794" r:id="rId9"/>
    <p:sldLayoutId id="2147485795" r:id="rId10"/>
    <p:sldLayoutId id="2147485796" r:id="rId11"/>
    <p:sldLayoutId id="2147485797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75000"/>
        <a:buFont typeface="Monotype Sorts"/>
        <a:buChar char="n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75000"/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75000"/>
        <a:buFont typeface="Monotype Sorts"/>
        <a:buChar char="n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7500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75000"/>
        <a:buChar char="•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75000"/>
        <a:buChar char="•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75000"/>
        <a:buChar char="•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75000"/>
        <a:buChar char="•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75000"/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5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42900"/>
            <a:ext cx="7772400" cy="1104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6147" name="Rectangle 16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7526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0977" name="Rectangle 1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81000" y="6323013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l">
              <a:defRPr sz="1400">
                <a:solidFill>
                  <a:srgbClr val="000000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0978" name="Rectangle 1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23013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000000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0979" name="Rectangle 1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858000" y="6323013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000000"/>
                </a:solidFill>
                <a:latin typeface="Arial" charset="0"/>
              </a:defRPr>
            </a:lvl1pPr>
          </a:lstStyle>
          <a:p>
            <a:pPr>
              <a:defRPr/>
            </a:pPr>
            <a:fld id="{4A6A2600-1DCF-416C-945C-6E509C81B63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881" r:id="rId1"/>
    <p:sldLayoutId id="2147485882" r:id="rId2"/>
    <p:sldLayoutId id="2147485883" r:id="rId3"/>
    <p:sldLayoutId id="2147485884" r:id="rId4"/>
    <p:sldLayoutId id="2147485885" r:id="rId5"/>
    <p:sldLayoutId id="2147485886" r:id="rId6"/>
    <p:sldLayoutId id="2147485887" r:id="rId7"/>
    <p:sldLayoutId id="2147485888" r:id="rId8"/>
    <p:sldLayoutId id="2147485889" r:id="rId9"/>
    <p:sldLayoutId id="2147485890" r:id="rId10"/>
    <p:sldLayoutId id="2147485891" r:id="rId11"/>
    <p:sldLayoutId id="2147485892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75000"/>
        <a:buFont typeface="Monotype Sorts"/>
        <a:buChar char="n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75000"/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75000"/>
        <a:buFont typeface="Monotype Sorts"/>
        <a:buChar char="n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7500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75000"/>
        <a:buChar char="•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75000"/>
        <a:buChar char="•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75000"/>
        <a:buChar char="•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75000"/>
        <a:buChar char="•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75000"/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1.xml"/><Relationship Id="rId5" Type="http://schemas.openxmlformats.org/officeDocument/2006/relationships/image" Target="../media/image8.png"/><Relationship Id="rId4" Type="http://schemas.openxmlformats.org/officeDocument/2006/relationships/image" Target="../media/image3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ChangeArrowheads="1"/>
          </p:cNvSpPr>
          <p:nvPr/>
        </p:nvSpPr>
        <p:spPr bwMode="auto">
          <a:xfrm>
            <a:off x="152400" y="609600"/>
            <a:ext cx="8839200" cy="193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algn="l">
              <a:spcBef>
                <a:spcPct val="20000"/>
              </a:spcBef>
              <a:buClr>
                <a:schemeClr val="bg2"/>
              </a:buClr>
              <a:buSzPct val="75000"/>
              <a:buFont typeface="Monotype Sorts"/>
              <a:buChar char="n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algn="l">
              <a:spcBef>
                <a:spcPct val="20000"/>
              </a:spcBef>
              <a:buClr>
                <a:schemeClr val="bg2"/>
              </a:buClr>
              <a:buSzPct val="75000"/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algn="l">
              <a:spcBef>
                <a:spcPct val="20000"/>
              </a:spcBef>
              <a:buClr>
                <a:schemeClr val="bg2"/>
              </a:buClr>
              <a:buSzPct val="75000"/>
              <a:buFont typeface="Monotype Sorts"/>
              <a:buChar char="n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algn="l">
              <a:spcBef>
                <a:spcPct val="20000"/>
              </a:spcBef>
              <a:buClr>
                <a:schemeClr val="bg2"/>
              </a:buClr>
              <a:buSzPct val="75000"/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algn="l">
              <a:spcBef>
                <a:spcPct val="20000"/>
              </a:spcBef>
              <a:buClr>
                <a:schemeClr val="bg2"/>
              </a:buClr>
              <a:buSzPct val="75000"/>
              <a:buChar char="•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5000"/>
              <a:buChar char="•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5000"/>
              <a:buChar char="•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5000"/>
              <a:buChar char="•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5000"/>
              <a:buChar char="•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3400" b="1" dirty="0" smtClean="0">
                <a:solidFill>
                  <a:srgbClr val="CC3300"/>
                </a:solidFill>
              </a:rPr>
              <a:t>The Currency Composition Channel of Monetary Policy and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3400" b="1" dirty="0" smtClean="0">
                <a:solidFill>
                  <a:srgbClr val="CC3300"/>
                </a:solidFill>
              </a:rPr>
              <a:t>the Role of Macroprudential Regulation</a:t>
            </a:r>
            <a:endParaRPr lang="en-US" altLang="en-US" sz="3400" b="1" dirty="0">
              <a:solidFill>
                <a:srgbClr val="CC3300"/>
              </a:solidFill>
            </a:endParaRPr>
          </a:p>
        </p:txBody>
      </p:sp>
      <p:sp>
        <p:nvSpPr>
          <p:cNvPr id="44035" name="Text Box 3"/>
          <p:cNvSpPr txBox="1">
            <a:spLocks noChangeArrowheads="1"/>
          </p:cNvSpPr>
          <p:nvPr/>
        </p:nvSpPr>
        <p:spPr bwMode="auto">
          <a:xfrm>
            <a:off x="533400" y="3368675"/>
            <a:ext cx="8153400" cy="2677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l">
              <a:spcBef>
                <a:spcPct val="20000"/>
              </a:spcBef>
              <a:buClr>
                <a:schemeClr val="bg2"/>
              </a:buClr>
              <a:buSzPct val="75000"/>
              <a:buFont typeface="Monotype Sorts"/>
              <a:buChar char="n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algn="l">
              <a:spcBef>
                <a:spcPct val="20000"/>
              </a:spcBef>
              <a:buClr>
                <a:schemeClr val="bg2"/>
              </a:buClr>
              <a:buSzPct val="75000"/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algn="l">
              <a:spcBef>
                <a:spcPct val="20000"/>
              </a:spcBef>
              <a:buClr>
                <a:schemeClr val="bg2"/>
              </a:buClr>
              <a:buSzPct val="75000"/>
              <a:buFont typeface="Monotype Sorts"/>
              <a:buChar char="n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algn="l">
              <a:spcBef>
                <a:spcPct val="20000"/>
              </a:spcBef>
              <a:buClr>
                <a:schemeClr val="bg2"/>
              </a:buClr>
              <a:buSzPct val="75000"/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algn="l">
              <a:spcBef>
                <a:spcPct val="20000"/>
              </a:spcBef>
              <a:buClr>
                <a:schemeClr val="bg2"/>
              </a:buClr>
              <a:buSzPct val="75000"/>
              <a:buChar char="•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5000"/>
              <a:buChar char="•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5000"/>
              <a:buChar char="•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5000"/>
              <a:buChar char="•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5000"/>
              <a:buChar char="•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800" b="1" dirty="0">
                <a:solidFill>
                  <a:srgbClr val="000066"/>
                </a:solidFill>
              </a:rPr>
              <a:t>Kyriakos C. Neanidis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200" dirty="0">
                <a:solidFill>
                  <a:srgbClr val="000066"/>
                </a:solidFill>
              </a:rPr>
              <a:t>Department of Economics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200" dirty="0">
                <a:solidFill>
                  <a:srgbClr val="000066"/>
                </a:solidFill>
              </a:rPr>
              <a:t>University of Manchester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endParaRPr lang="en-US" altLang="en-US" sz="2400" dirty="0">
              <a:solidFill>
                <a:srgbClr val="000066"/>
              </a:solidFill>
            </a:endParaRPr>
          </a:p>
          <a:p>
            <a:pPr algn="ctr">
              <a:spcBef>
                <a:spcPct val="0"/>
              </a:spcBef>
              <a:buClrTx/>
              <a:buSzTx/>
              <a:buFont typeface="Monotype Sorts"/>
              <a:buNone/>
            </a:pPr>
            <a:r>
              <a:rPr lang="en-US" altLang="en-US" sz="2800" b="1" dirty="0">
                <a:solidFill>
                  <a:srgbClr val="000066"/>
                </a:solidFill>
              </a:rPr>
              <a:t>Christos S. Savva</a:t>
            </a:r>
          </a:p>
          <a:p>
            <a:pPr algn="ctr">
              <a:spcBef>
                <a:spcPct val="0"/>
              </a:spcBef>
              <a:buClrTx/>
              <a:buSzTx/>
              <a:buFont typeface="Monotype Sorts"/>
              <a:buNone/>
            </a:pPr>
            <a:r>
              <a:rPr lang="en-US" altLang="en-US" sz="2200" dirty="0">
                <a:solidFill>
                  <a:srgbClr val="000066"/>
                </a:solidFill>
              </a:rPr>
              <a:t>Department of Commerce, Finance and Shipping</a:t>
            </a:r>
          </a:p>
          <a:p>
            <a:pPr algn="ctr">
              <a:spcBef>
                <a:spcPct val="0"/>
              </a:spcBef>
              <a:buClrTx/>
              <a:buSzTx/>
              <a:buFont typeface="Monotype Sorts"/>
              <a:buNone/>
            </a:pPr>
            <a:r>
              <a:rPr lang="en-US" altLang="en-US" sz="2200" dirty="0">
                <a:solidFill>
                  <a:srgbClr val="000066"/>
                </a:solidFill>
              </a:rPr>
              <a:t>Cyprus University of Technology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38200" y="625716"/>
            <a:ext cx="10145025" cy="65370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7042" name="Rectangle 7"/>
          <p:cNvSpPr>
            <a:spLocks noChangeArrowheads="1"/>
          </p:cNvSpPr>
          <p:nvPr/>
        </p:nvSpPr>
        <p:spPr bwMode="auto">
          <a:xfrm>
            <a:off x="3042600" y="152400"/>
            <a:ext cx="3211199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algn="l">
              <a:spcBef>
                <a:spcPct val="20000"/>
              </a:spcBef>
              <a:buClr>
                <a:schemeClr val="bg2"/>
              </a:buClr>
              <a:buSzPct val="75000"/>
              <a:buFont typeface="Monotype Sorts"/>
              <a:buChar char="n"/>
              <a:tabLst>
                <a:tab pos="50800" algn="l"/>
                <a:tab pos="4171950" algn="ctr"/>
              </a:tabLst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algn="l">
              <a:spcBef>
                <a:spcPct val="20000"/>
              </a:spcBef>
              <a:buClr>
                <a:schemeClr val="bg2"/>
              </a:buClr>
              <a:buSzPct val="75000"/>
              <a:buChar char="–"/>
              <a:tabLst>
                <a:tab pos="50800" algn="l"/>
                <a:tab pos="4171950" algn="ctr"/>
              </a:tabLst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algn="l">
              <a:spcBef>
                <a:spcPct val="20000"/>
              </a:spcBef>
              <a:buClr>
                <a:schemeClr val="bg2"/>
              </a:buClr>
              <a:buSzPct val="75000"/>
              <a:buFont typeface="Monotype Sorts"/>
              <a:buChar char="n"/>
              <a:tabLst>
                <a:tab pos="50800" algn="l"/>
                <a:tab pos="4171950" algn="ctr"/>
              </a:tabLst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algn="l">
              <a:spcBef>
                <a:spcPct val="20000"/>
              </a:spcBef>
              <a:buClr>
                <a:schemeClr val="bg2"/>
              </a:buClr>
              <a:buSzPct val="75000"/>
              <a:buChar char="–"/>
              <a:tabLst>
                <a:tab pos="50800" algn="l"/>
                <a:tab pos="4171950" algn="ctr"/>
              </a:tabLst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algn="l">
              <a:spcBef>
                <a:spcPct val="20000"/>
              </a:spcBef>
              <a:buClr>
                <a:schemeClr val="bg2"/>
              </a:buClr>
              <a:buSzPct val="75000"/>
              <a:buChar char="•"/>
              <a:tabLst>
                <a:tab pos="50800" algn="l"/>
                <a:tab pos="4171950" algn="ctr"/>
              </a:tabLst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5000"/>
              <a:buChar char="•"/>
              <a:tabLst>
                <a:tab pos="50800" algn="l"/>
                <a:tab pos="4171950" algn="ctr"/>
              </a:tabLst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5000"/>
              <a:buChar char="•"/>
              <a:tabLst>
                <a:tab pos="50800" algn="l"/>
                <a:tab pos="4171950" algn="ctr"/>
              </a:tabLst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5000"/>
              <a:buChar char="•"/>
              <a:tabLst>
                <a:tab pos="50800" algn="l"/>
                <a:tab pos="4171950" algn="ctr"/>
              </a:tabLst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5000"/>
              <a:buChar char="•"/>
              <a:tabLst>
                <a:tab pos="50800" algn="l"/>
                <a:tab pos="4171950" algn="ctr"/>
              </a:tabLst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GB" altLang="en-US" sz="2800" b="1" dirty="0" smtClean="0">
                <a:solidFill>
                  <a:srgbClr val="000066"/>
                </a:solidFill>
                <a:latin typeface="Calibri" pitchFamily="34" charset="0"/>
                <a:cs typeface="Times New Roman" pitchFamily="18" charset="0"/>
              </a:rPr>
              <a:t>Bank-Level </a:t>
            </a:r>
            <a:r>
              <a:rPr lang="en-GB" altLang="en-US" sz="2800" b="1" dirty="0">
                <a:solidFill>
                  <a:srgbClr val="000066"/>
                </a:solidFill>
                <a:latin typeface="Calibri" pitchFamily="34" charset="0"/>
                <a:cs typeface="Times New Roman" pitchFamily="18" charset="0"/>
              </a:rPr>
              <a:t>Evidence</a:t>
            </a:r>
            <a:endParaRPr lang="en-US" altLang="en-US" sz="2800" dirty="0">
              <a:solidFill>
                <a:srgbClr val="000066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Rectangle 7"/>
              <p:cNvSpPr/>
              <p:nvPr/>
            </p:nvSpPr>
            <p:spPr>
              <a:xfrm>
                <a:off x="8153400" y="1885890"/>
                <a:ext cx="1077924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2000" i="1" smtClean="0">
                        <a:solidFill>
                          <a:srgbClr val="00B050"/>
                        </a:solidFill>
                        <a:latin typeface="Cambria Math"/>
                      </a:rPr>
                      <m:t>𝜁</m:t>
                    </m:r>
                  </m:oMath>
                </a14:m>
                <a:r>
                  <a:rPr lang="en-US" sz="2000" dirty="0">
                    <a:solidFill>
                      <a:srgbClr val="00B050"/>
                    </a:solidFill>
                  </a:rPr>
                  <a:t>&lt;</a:t>
                </a:r>
                <a:r>
                  <a:rPr lang="en-US" sz="2000" dirty="0" smtClean="0">
                    <a:solidFill>
                      <a:srgbClr val="00B050"/>
                    </a:solidFill>
                  </a:rPr>
                  <a:t>0: </a:t>
                </a:r>
                <a:r>
                  <a:rPr lang="en-US" sz="2000" i="1" dirty="0" smtClean="0"/>
                  <a:t>H1</a:t>
                </a:r>
                <a:endParaRPr lang="en-US" sz="2000" i="1" dirty="0"/>
              </a:p>
            </p:txBody>
          </p:sp>
        </mc:Choice>
        <mc:Fallback xmlns="">
          <p:sp>
            <p:nvSpPr>
              <p:cNvPr id="8" name="Rectangle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53400" y="1885890"/>
                <a:ext cx="1077924" cy="400110"/>
              </a:xfrm>
              <a:prstGeom prst="rect">
                <a:avLst/>
              </a:prstGeom>
              <a:blipFill rotWithShape="1">
                <a:blip r:embed="rId4"/>
                <a:stretch>
                  <a:fillRect l="-1705" t="-6061" r="-5114" b="-2727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Rectangle 14"/>
          <p:cNvSpPr/>
          <p:nvPr/>
        </p:nvSpPr>
        <p:spPr bwMode="auto">
          <a:xfrm>
            <a:off x="4724400" y="6210300"/>
            <a:ext cx="533400" cy="647700"/>
          </a:xfrm>
          <a:prstGeom prst="rect">
            <a:avLst/>
          </a:prstGeom>
          <a:noFill/>
          <a:ln w="1905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 smtClean="0">
              <a:ln>
                <a:noFill/>
              </a:ln>
              <a:effectLst/>
              <a:latin typeface="Arial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Rectangle 15"/>
              <p:cNvSpPr/>
              <p:nvPr/>
            </p:nvSpPr>
            <p:spPr>
              <a:xfrm>
                <a:off x="8140673" y="2800290"/>
                <a:ext cx="1079527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2000" i="1" smtClean="0">
                        <a:solidFill>
                          <a:srgbClr val="00B050"/>
                        </a:solidFill>
                        <a:latin typeface="Cambria Math"/>
                      </a:rPr>
                      <m:t>𝜉</m:t>
                    </m:r>
                  </m:oMath>
                </a14:m>
                <a:r>
                  <a:rPr lang="en-US" sz="2000" dirty="0">
                    <a:solidFill>
                      <a:srgbClr val="00B050"/>
                    </a:solidFill>
                  </a:rPr>
                  <a:t>&lt;</a:t>
                </a:r>
                <a:r>
                  <a:rPr lang="en-US" sz="2000" dirty="0" smtClean="0">
                    <a:solidFill>
                      <a:srgbClr val="00B050"/>
                    </a:solidFill>
                  </a:rPr>
                  <a:t>0: </a:t>
                </a:r>
                <a:r>
                  <a:rPr lang="en-US" sz="2000" i="1" dirty="0" smtClean="0"/>
                  <a:t>H2</a:t>
                </a:r>
                <a:endParaRPr lang="en-US" sz="2000" i="1" dirty="0"/>
              </a:p>
            </p:txBody>
          </p:sp>
        </mc:Choice>
        <mc:Fallback xmlns="">
          <p:sp>
            <p:nvSpPr>
              <p:cNvPr id="16" name="Rectangle 1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40673" y="2800290"/>
                <a:ext cx="1079527" cy="400110"/>
              </a:xfrm>
              <a:prstGeom prst="rect">
                <a:avLst/>
              </a:prstGeom>
              <a:blipFill rotWithShape="1">
                <a:blip r:embed="rId5"/>
                <a:stretch>
                  <a:fillRect l="-1685" t="-6061" r="-5056" b="-2727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Rectangle 16"/>
              <p:cNvSpPr/>
              <p:nvPr/>
            </p:nvSpPr>
            <p:spPr>
              <a:xfrm>
                <a:off x="8153400" y="4095690"/>
                <a:ext cx="1097673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2000" i="1" smtClean="0">
                        <a:solidFill>
                          <a:srgbClr val="00B050"/>
                        </a:solidFill>
                        <a:latin typeface="Cambria Math"/>
                      </a:rPr>
                      <m:t>𝜒</m:t>
                    </m:r>
                  </m:oMath>
                </a14:m>
                <a:r>
                  <a:rPr lang="en-US" sz="2000" dirty="0" smtClean="0">
                    <a:solidFill>
                      <a:srgbClr val="00B050"/>
                    </a:solidFill>
                  </a:rPr>
                  <a:t>&gt;0: </a:t>
                </a:r>
                <a:r>
                  <a:rPr lang="en-US" sz="2000" i="1" dirty="0" smtClean="0"/>
                  <a:t>H3</a:t>
                </a:r>
                <a:endParaRPr lang="en-US" sz="2000" i="1" dirty="0"/>
              </a:p>
            </p:txBody>
          </p:sp>
        </mc:Choice>
        <mc:Fallback xmlns="">
          <p:sp>
            <p:nvSpPr>
              <p:cNvPr id="17" name="Rectangle 1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53400" y="4095690"/>
                <a:ext cx="1097673" cy="400110"/>
              </a:xfrm>
              <a:prstGeom prst="rect">
                <a:avLst/>
              </a:prstGeom>
              <a:blipFill rotWithShape="1">
                <a:blip r:embed="rId6"/>
                <a:stretch>
                  <a:fillRect t="-6061" r="-5000" b="-2727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Rectangle 1"/>
          <p:cNvSpPr/>
          <p:nvPr/>
        </p:nvSpPr>
        <p:spPr bwMode="auto">
          <a:xfrm>
            <a:off x="3733800" y="1447800"/>
            <a:ext cx="685800" cy="381000"/>
          </a:xfrm>
          <a:prstGeom prst="rect">
            <a:avLst/>
          </a:prstGeom>
          <a:noFill/>
          <a:ln w="9525" cap="flat" cmpd="sng" algn="ctr">
            <a:solidFill>
              <a:srgbClr val="0000CC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 smtClean="0">
              <a:ln>
                <a:noFill/>
              </a:ln>
              <a:solidFill>
                <a:srgbClr val="000066"/>
              </a:solidFill>
              <a:effectLst/>
              <a:latin typeface="Arial" charset="0"/>
            </a:endParaRPr>
          </a:p>
        </p:txBody>
      </p:sp>
      <p:sp>
        <p:nvSpPr>
          <p:cNvPr id="9" name="Rectangle 8"/>
          <p:cNvSpPr/>
          <p:nvPr/>
        </p:nvSpPr>
        <p:spPr bwMode="auto">
          <a:xfrm>
            <a:off x="3733800" y="1905000"/>
            <a:ext cx="685800" cy="381000"/>
          </a:xfrm>
          <a:prstGeom prst="rect">
            <a:avLst/>
          </a:prstGeom>
          <a:noFill/>
          <a:ln w="9525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 smtClean="0">
              <a:ln>
                <a:noFill/>
              </a:ln>
              <a:solidFill>
                <a:srgbClr val="000066"/>
              </a:solidFill>
              <a:effectLst/>
              <a:latin typeface="Arial" charset="0"/>
            </a:endParaRPr>
          </a:p>
        </p:txBody>
      </p:sp>
      <p:sp>
        <p:nvSpPr>
          <p:cNvPr id="10" name="Rectangle 9"/>
          <p:cNvSpPr/>
          <p:nvPr/>
        </p:nvSpPr>
        <p:spPr bwMode="auto">
          <a:xfrm>
            <a:off x="3733800" y="2362200"/>
            <a:ext cx="685800" cy="381000"/>
          </a:xfrm>
          <a:prstGeom prst="rect">
            <a:avLst/>
          </a:prstGeom>
          <a:noFill/>
          <a:ln w="9525" cap="flat" cmpd="sng" algn="ctr">
            <a:solidFill>
              <a:srgbClr val="0000CC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 smtClean="0">
              <a:ln>
                <a:noFill/>
              </a:ln>
              <a:solidFill>
                <a:srgbClr val="000066"/>
              </a:solidFill>
              <a:effectLst/>
              <a:latin typeface="Arial" charset="0"/>
            </a:endParaRPr>
          </a:p>
        </p:txBody>
      </p:sp>
      <p:sp>
        <p:nvSpPr>
          <p:cNvPr id="11" name="Rectangle 10"/>
          <p:cNvSpPr/>
          <p:nvPr/>
        </p:nvSpPr>
        <p:spPr bwMode="auto">
          <a:xfrm>
            <a:off x="3733800" y="2743200"/>
            <a:ext cx="685800" cy="381000"/>
          </a:xfrm>
          <a:prstGeom prst="rect">
            <a:avLst/>
          </a:prstGeom>
          <a:noFill/>
          <a:ln w="9525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 smtClean="0">
              <a:ln>
                <a:noFill/>
              </a:ln>
              <a:solidFill>
                <a:srgbClr val="000066"/>
              </a:solidFill>
              <a:effectLst/>
              <a:latin typeface="Arial" charset="0"/>
            </a:endParaRPr>
          </a:p>
        </p:txBody>
      </p:sp>
      <p:sp>
        <p:nvSpPr>
          <p:cNvPr id="12" name="Rectangle 11"/>
          <p:cNvSpPr/>
          <p:nvPr/>
        </p:nvSpPr>
        <p:spPr bwMode="auto">
          <a:xfrm>
            <a:off x="3733800" y="3657600"/>
            <a:ext cx="685800" cy="381000"/>
          </a:xfrm>
          <a:prstGeom prst="rect">
            <a:avLst/>
          </a:prstGeom>
          <a:noFill/>
          <a:ln w="9525" cap="flat" cmpd="sng" algn="ctr">
            <a:solidFill>
              <a:srgbClr val="0000CC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 smtClean="0">
              <a:ln>
                <a:noFill/>
              </a:ln>
              <a:solidFill>
                <a:srgbClr val="000066"/>
              </a:solidFill>
              <a:effectLst/>
              <a:latin typeface="Arial" charset="0"/>
            </a:endParaRPr>
          </a:p>
        </p:txBody>
      </p:sp>
      <p:sp>
        <p:nvSpPr>
          <p:cNvPr id="13" name="Rectangle 12"/>
          <p:cNvSpPr/>
          <p:nvPr/>
        </p:nvSpPr>
        <p:spPr bwMode="auto">
          <a:xfrm>
            <a:off x="3733800" y="4114800"/>
            <a:ext cx="685800" cy="381000"/>
          </a:xfrm>
          <a:prstGeom prst="rect">
            <a:avLst/>
          </a:prstGeom>
          <a:noFill/>
          <a:ln w="9525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 smtClean="0">
              <a:ln>
                <a:noFill/>
              </a:ln>
              <a:solidFill>
                <a:srgbClr val="000066"/>
              </a:solidFill>
              <a:effectLst/>
              <a:latin typeface="Arial" charset="0"/>
            </a:endParaRPr>
          </a:p>
        </p:txBody>
      </p:sp>
      <p:sp>
        <p:nvSpPr>
          <p:cNvPr id="14" name="Rectangle 13"/>
          <p:cNvSpPr/>
          <p:nvPr/>
        </p:nvSpPr>
        <p:spPr bwMode="auto">
          <a:xfrm>
            <a:off x="3733800" y="3276600"/>
            <a:ext cx="685800" cy="381000"/>
          </a:xfrm>
          <a:prstGeom prst="rect">
            <a:avLst/>
          </a:prstGeom>
          <a:noFill/>
          <a:ln w="9525" cap="flat" cmpd="sng" algn="ctr">
            <a:solidFill>
              <a:srgbClr val="0000CC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 smtClean="0">
              <a:ln>
                <a:noFill/>
              </a:ln>
              <a:solidFill>
                <a:srgbClr val="000066"/>
              </a:solidFill>
              <a:effectLst/>
              <a:latin typeface="Arial" charset="0"/>
            </a:endParaRPr>
          </a:p>
        </p:txBody>
      </p:sp>
      <p:sp>
        <p:nvSpPr>
          <p:cNvPr id="3" name="Oval 2"/>
          <p:cNvSpPr/>
          <p:nvPr/>
        </p:nvSpPr>
        <p:spPr bwMode="auto">
          <a:xfrm>
            <a:off x="3733800" y="4876800"/>
            <a:ext cx="685800" cy="228600"/>
          </a:xfrm>
          <a:prstGeom prst="ellipse">
            <a:avLst/>
          </a:prstGeom>
          <a:noFill/>
          <a:ln w="9525" cap="flat" cmpd="sng" algn="ctr">
            <a:solidFill>
              <a:srgbClr val="0000CC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 smtClean="0">
              <a:ln>
                <a:noFill/>
              </a:ln>
              <a:solidFill>
                <a:srgbClr val="000066"/>
              </a:solidFill>
              <a:effectLst/>
              <a:latin typeface="Arial" charset="0"/>
            </a:endParaRPr>
          </a:p>
        </p:txBody>
      </p:sp>
      <p:sp>
        <p:nvSpPr>
          <p:cNvPr id="18" name="Oval 17"/>
          <p:cNvSpPr/>
          <p:nvPr/>
        </p:nvSpPr>
        <p:spPr bwMode="auto">
          <a:xfrm>
            <a:off x="4724400" y="5105400"/>
            <a:ext cx="685800" cy="228600"/>
          </a:xfrm>
          <a:prstGeom prst="ellipse">
            <a:avLst/>
          </a:prstGeom>
          <a:noFill/>
          <a:ln w="9525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 smtClean="0">
              <a:ln>
                <a:noFill/>
              </a:ln>
              <a:solidFill>
                <a:srgbClr val="000066"/>
              </a:solidFill>
              <a:effectLst/>
              <a:latin typeface="Arial" charset="0"/>
            </a:endParaRPr>
          </a:p>
        </p:txBody>
      </p:sp>
      <p:sp>
        <p:nvSpPr>
          <p:cNvPr id="19" name="Rectangle 18"/>
          <p:cNvSpPr/>
          <p:nvPr/>
        </p:nvSpPr>
        <p:spPr bwMode="auto">
          <a:xfrm>
            <a:off x="4724400" y="1905000"/>
            <a:ext cx="685800" cy="381000"/>
          </a:xfrm>
          <a:prstGeom prst="rect">
            <a:avLst/>
          </a:prstGeom>
          <a:noFill/>
          <a:ln w="9525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 smtClean="0">
              <a:ln>
                <a:noFill/>
              </a:ln>
              <a:solidFill>
                <a:srgbClr val="000066"/>
              </a:solidFill>
              <a:effectLst/>
              <a:latin typeface="Arial" charset="0"/>
            </a:endParaRPr>
          </a:p>
        </p:txBody>
      </p:sp>
      <p:sp>
        <p:nvSpPr>
          <p:cNvPr id="20" name="Rectangle 19"/>
          <p:cNvSpPr/>
          <p:nvPr/>
        </p:nvSpPr>
        <p:spPr bwMode="auto">
          <a:xfrm>
            <a:off x="4724400" y="2743200"/>
            <a:ext cx="685800" cy="381000"/>
          </a:xfrm>
          <a:prstGeom prst="rect">
            <a:avLst/>
          </a:prstGeom>
          <a:noFill/>
          <a:ln w="9525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 smtClean="0">
              <a:ln>
                <a:noFill/>
              </a:ln>
              <a:solidFill>
                <a:srgbClr val="000066"/>
              </a:solidFill>
              <a:effectLst/>
              <a:latin typeface="Arial" charset="0"/>
            </a:endParaRPr>
          </a:p>
        </p:txBody>
      </p:sp>
      <p:sp>
        <p:nvSpPr>
          <p:cNvPr id="21" name="Rectangle 20"/>
          <p:cNvSpPr/>
          <p:nvPr/>
        </p:nvSpPr>
        <p:spPr bwMode="auto">
          <a:xfrm>
            <a:off x="4724400" y="4114800"/>
            <a:ext cx="685800" cy="381000"/>
          </a:xfrm>
          <a:prstGeom prst="rect">
            <a:avLst/>
          </a:prstGeom>
          <a:noFill/>
          <a:ln w="9525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 smtClean="0">
              <a:ln>
                <a:noFill/>
              </a:ln>
              <a:solidFill>
                <a:srgbClr val="000066"/>
              </a:solidFill>
              <a:effectLst/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5" grpId="0" animBg="1"/>
      <p:bldP spid="16" grpId="0"/>
      <p:bldP spid="17" grpId="0"/>
      <p:bldP spid="2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3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ChangeArrowheads="1"/>
          </p:cNvSpPr>
          <p:nvPr/>
        </p:nvSpPr>
        <p:spPr bwMode="auto">
          <a:xfrm>
            <a:off x="152400" y="152400"/>
            <a:ext cx="8763000" cy="640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algn="l">
              <a:spcBef>
                <a:spcPct val="20000"/>
              </a:spcBef>
              <a:buClr>
                <a:schemeClr val="bg2"/>
              </a:buClr>
              <a:buSzPct val="75000"/>
              <a:buFont typeface="Monotype Sorts"/>
              <a:buChar char="n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algn="l">
              <a:spcBef>
                <a:spcPct val="20000"/>
              </a:spcBef>
              <a:buClr>
                <a:schemeClr val="bg2"/>
              </a:buClr>
              <a:buSzPct val="75000"/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algn="l">
              <a:spcBef>
                <a:spcPct val="20000"/>
              </a:spcBef>
              <a:buClr>
                <a:schemeClr val="bg2"/>
              </a:buClr>
              <a:buSzPct val="75000"/>
              <a:buFont typeface="Monotype Sorts"/>
              <a:buChar char="n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algn="l">
              <a:spcBef>
                <a:spcPct val="20000"/>
              </a:spcBef>
              <a:buClr>
                <a:schemeClr val="bg2"/>
              </a:buClr>
              <a:buSzPct val="75000"/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algn="l">
              <a:spcBef>
                <a:spcPct val="20000"/>
              </a:spcBef>
              <a:buClr>
                <a:schemeClr val="bg2"/>
              </a:buClr>
              <a:buSzPct val="75000"/>
              <a:buChar char="•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5000"/>
              <a:buChar char="•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5000"/>
              <a:buChar char="•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5000"/>
              <a:buChar char="•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5000"/>
              <a:buChar char="•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indent="0">
              <a:buClr>
                <a:srgbClr val="000066"/>
              </a:buClr>
              <a:buSzPct val="100000"/>
              <a:buFont typeface="Monotype Sorts"/>
              <a:buNone/>
            </a:pPr>
            <a:r>
              <a:rPr lang="en-US" altLang="en-US" sz="2600" b="1" dirty="0">
                <a:solidFill>
                  <a:srgbClr val="C00000"/>
                </a:solidFill>
              </a:rPr>
              <a:t>Policy Relevance</a:t>
            </a:r>
          </a:p>
          <a:p>
            <a:pPr marL="0" indent="0">
              <a:buClr>
                <a:srgbClr val="000066"/>
              </a:buClr>
              <a:buSzPct val="100000"/>
              <a:buFont typeface="Monotype Sorts"/>
              <a:buNone/>
            </a:pPr>
            <a:endParaRPr lang="en-US" altLang="en-US" sz="2400" dirty="0" smtClean="0">
              <a:solidFill>
                <a:srgbClr val="000066"/>
              </a:solidFill>
            </a:endParaRPr>
          </a:p>
          <a:p>
            <a:pPr>
              <a:buClr>
                <a:srgbClr val="000066"/>
              </a:buClr>
              <a:buSzPct val="100000"/>
              <a:buFont typeface="Wingdings" pitchFamily="2" charset="2"/>
              <a:buChar char="Ø"/>
            </a:pPr>
            <a:r>
              <a:rPr lang="en-US" altLang="en-US" sz="2400" dirty="0" smtClean="0">
                <a:solidFill>
                  <a:srgbClr val="000066"/>
                </a:solidFill>
              </a:rPr>
              <a:t>The design </a:t>
            </a:r>
            <a:r>
              <a:rPr lang="en-US" altLang="en-US" sz="2400" dirty="0">
                <a:solidFill>
                  <a:srgbClr val="000066"/>
                </a:solidFill>
              </a:rPr>
              <a:t>of </a:t>
            </a:r>
            <a:r>
              <a:rPr lang="en-US" altLang="en-US" sz="2400" dirty="0" smtClean="0">
                <a:solidFill>
                  <a:srgbClr val="C00000"/>
                </a:solidFill>
              </a:rPr>
              <a:t>monetary policy </a:t>
            </a:r>
            <a:r>
              <a:rPr lang="en-US" altLang="en-US" sz="2400" dirty="0">
                <a:solidFill>
                  <a:srgbClr val="000066"/>
                </a:solidFill>
              </a:rPr>
              <a:t>by local </a:t>
            </a:r>
            <a:r>
              <a:rPr lang="en-US" altLang="en-US" sz="2400" dirty="0" smtClean="0">
                <a:solidFill>
                  <a:srgbClr val="000066"/>
                </a:solidFill>
              </a:rPr>
              <a:t>policymakers </a:t>
            </a:r>
            <a:r>
              <a:rPr lang="en-US" altLang="en-US" sz="2400" dirty="0">
                <a:solidFill>
                  <a:srgbClr val="000066"/>
                </a:solidFill>
              </a:rPr>
              <a:t>in small open economies should </a:t>
            </a:r>
            <a:r>
              <a:rPr lang="en-US" altLang="en-US" sz="2400" dirty="0" smtClean="0">
                <a:solidFill>
                  <a:srgbClr val="000066"/>
                </a:solidFill>
              </a:rPr>
              <a:t>consider </a:t>
            </a:r>
            <a:r>
              <a:rPr lang="en-US" altLang="en-US" sz="2400" dirty="0">
                <a:solidFill>
                  <a:srgbClr val="000066"/>
                </a:solidFill>
              </a:rPr>
              <a:t>the effects of foreign monetary </a:t>
            </a:r>
            <a:r>
              <a:rPr lang="en-US" altLang="en-US" sz="2400" dirty="0" smtClean="0">
                <a:solidFill>
                  <a:srgbClr val="000066"/>
                </a:solidFill>
              </a:rPr>
              <a:t>policies</a:t>
            </a:r>
          </a:p>
          <a:p>
            <a:pPr lvl="1">
              <a:buClr>
                <a:srgbClr val="000066"/>
              </a:buClr>
              <a:buSzPct val="100000"/>
              <a:buFont typeface="Wingdings" pitchFamily="2" charset="2"/>
              <a:buChar char="Ø"/>
            </a:pPr>
            <a:r>
              <a:rPr lang="en-US" altLang="en-US" sz="2000" dirty="0" smtClean="0">
                <a:solidFill>
                  <a:srgbClr val="000066"/>
                </a:solidFill>
              </a:rPr>
              <a:t>Especially from countries they trade a lot with</a:t>
            </a:r>
          </a:p>
          <a:p>
            <a:pPr>
              <a:buClr>
                <a:srgbClr val="000066"/>
              </a:buClr>
              <a:buSzPct val="100000"/>
              <a:buFont typeface="Wingdings" pitchFamily="2" charset="2"/>
              <a:buChar char="Ø"/>
            </a:pPr>
            <a:endParaRPr lang="en-US" altLang="en-US" sz="2400" dirty="0" smtClean="0">
              <a:solidFill>
                <a:srgbClr val="000066"/>
              </a:solidFill>
            </a:endParaRPr>
          </a:p>
          <a:p>
            <a:pPr>
              <a:buClr>
                <a:srgbClr val="000066"/>
              </a:buClr>
              <a:buSzPct val="100000"/>
              <a:buFont typeface="Wingdings" pitchFamily="2" charset="2"/>
              <a:buChar char="Ø"/>
            </a:pPr>
            <a:r>
              <a:rPr lang="en-US" altLang="en-US" sz="2400" dirty="0" smtClean="0">
                <a:solidFill>
                  <a:srgbClr val="000066"/>
                </a:solidFill>
              </a:rPr>
              <a:t>Emerging market economies may </a:t>
            </a:r>
            <a:r>
              <a:rPr lang="en-US" altLang="en-US" sz="2400" dirty="0">
                <a:solidFill>
                  <a:srgbClr val="000066"/>
                </a:solidFill>
              </a:rPr>
              <a:t>benefit by more </a:t>
            </a:r>
            <a:r>
              <a:rPr lang="en-US" altLang="en-US" sz="2400" dirty="0">
                <a:solidFill>
                  <a:srgbClr val="C00000"/>
                </a:solidFill>
              </a:rPr>
              <a:t>coordinated </a:t>
            </a:r>
            <a:r>
              <a:rPr lang="en-US" altLang="en-US" sz="2400" dirty="0" smtClean="0">
                <a:solidFill>
                  <a:srgbClr val="C00000"/>
                </a:solidFill>
              </a:rPr>
              <a:t>monetary</a:t>
            </a:r>
            <a:r>
              <a:rPr lang="en-US" altLang="en-US" sz="2400" dirty="0">
                <a:solidFill>
                  <a:srgbClr val="000066"/>
                </a:solidFill>
              </a:rPr>
              <a:t> policies with each </a:t>
            </a:r>
            <a:r>
              <a:rPr lang="en-US" altLang="en-US" sz="2400" dirty="0" smtClean="0">
                <a:solidFill>
                  <a:srgbClr val="000066"/>
                </a:solidFill>
              </a:rPr>
              <a:t>other</a:t>
            </a:r>
          </a:p>
          <a:p>
            <a:pPr>
              <a:buClr>
                <a:srgbClr val="000066"/>
              </a:buClr>
              <a:buSzPct val="100000"/>
              <a:buFont typeface="Wingdings" pitchFamily="2" charset="2"/>
              <a:buChar char="Ø"/>
            </a:pPr>
            <a:endParaRPr lang="en-US" altLang="en-US" sz="2400" dirty="0">
              <a:solidFill>
                <a:srgbClr val="000066"/>
              </a:solidFill>
            </a:endParaRPr>
          </a:p>
          <a:p>
            <a:pPr>
              <a:buClr>
                <a:srgbClr val="000066"/>
              </a:buClr>
              <a:buSzPct val="100000"/>
              <a:buFont typeface="Wingdings" pitchFamily="2" charset="2"/>
              <a:buChar char="Ø"/>
            </a:pPr>
            <a:r>
              <a:rPr lang="en-US" altLang="en-US" sz="2400" dirty="0">
                <a:solidFill>
                  <a:srgbClr val="000066"/>
                </a:solidFill>
              </a:rPr>
              <a:t>In </a:t>
            </a:r>
            <a:r>
              <a:rPr lang="en-US" altLang="en-US" sz="2400" dirty="0">
                <a:solidFill>
                  <a:srgbClr val="C00000"/>
                </a:solidFill>
              </a:rPr>
              <a:t>the absence of coordination</a:t>
            </a:r>
            <a:r>
              <a:rPr lang="en-US" altLang="en-US" sz="2400" dirty="0">
                <a:solidFill>
                  <a:srgbClr val="000066"/>
                </a:solidFill>
              </a:rPr>
              <a:t>, </a:t>
            </a:r>
            <a:r>
              <a:rPr lang="en-US" altLang="en-US" sz="2400" dirty="0">
                <a:solidFill>
                  <a:srgbClr val="C00000"/>
                </a:solidFill>
              </a:rPr>
              <a:t>local</a:t>
            </a:r>
            <a:r>
              <a:rPr lang="en-US" altLang="en-US" sz="2400" dirty="0">
                <a:solidFill>
                  <a:srgbClr val="000066"/>
                </a:solidFill>
              </a:rPr>
              <a:t> </a:t>
            </a:r>
            <a:r>
              <a:rPr lang="en-US" altLang="en-US" sz="2400" dirty="0">
                <a:solidFill>
                  <a:srgbClr val="C00000"/>
                </a:solidFill>
              </a:rPr>
              <a:t>macroprudential policies </a:t>
            </a:r>
            <a:r>
              <a:rPr lang="en-US" altLang="en-US" sz="2400" dirty="0">
                <a:solidFill>
                  <a:srgbClr val="000066"/>
                </a:solidFill>
              </a:rPr>
              <a:t>represent an alternative effective instrument</a:t>
            </a:r>
            <a:r>
              <a:rPr lang="en-US" altLang="en-US" sz="2400" dirty="0">
                <a:solidFill>
                  <a:srgbClr val="C00000"/>
                </a:solidFill>
              </a:rPr>
              <a:t> </a:t>
            </a:r>
            <a:r>
              <a:rPr lang="en-US" altLang="en-US" sz="2400" dirty="0">
                <a:solidFill>
                  <a:srgbClr val="000066"/>
                </a:solidFill>
              </a:rPr>
              <a:t>to mitigate disruptions stemming from foreign </a:t>
            </a:r>
            <a:r>
              <a:rPr lang="en-US" altLang="en-US" sz="2400" dirty="0" smtClean="0">
                <a:solidFill>
                  <a:srgbClr val="000066"/>
                </a:solidFill>
              </a:rPr>
              <a:t>monetary policies</a:t>
            </a:r>
          </a:p>
        </p:txBody>
      </p:sp>
    </p:spTree>
    <p:extLst>
      <p:ext uri="{BB962C8B-B14F-4D97-AF65-F5344CB8AC3E}">
        <p14:creationId xmlns:p14="http://schemas.microsoft.com/office/powerpoint/2010/main" val="3355019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91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91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915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915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ChangeArrowheads="1"/>
          </p:cNvSpPr>
          <p:nvPr/>
        </p:nvSpPr>
        <p:spPr bwMode="auto">
          <a:xfrm>
            <a:off x="152400" y="152400"/>
            <a:ext cx="8763000" cy="640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algn="l">
              <a:spcBef>
                <a:spcPct val="20000"/>
              </a:spcBef>
              <a:buClr>
                <a:schemeClr val="bg2"/>
              </a:buClr>
              <a:buSzPct val="75000"/>
              <a:buFont typeface="Monotype Sorts"/>
              <a:buChar char="n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algn="l">
              <a:spcBef>
                <a:spcPct val="20000"/>
              </a:spcBef>
              <a:buClr>
                <a:schemeClr val="bg2"/>
              </a:buClr>
              <a:buSzPct val="75000"/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algn="l">
              <a:spcBef>
                <a:spcPct val="20000"/>
              </a:spcBef>
              <a:buClr>
                <a:schemeClr val="bg2"/>
              </a:buClr>
              <a:buSzPct val="75000"/>
              <a:buFont typeface="Monotype Sorts"/>
              <a:buChar char="n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algn="l">
              <a:spcBef>
                <a:spcPct val="20000"/>
              </a:spcBef>
              <a:buClr>
                <a:schemeClr val="bg2"/>
              </a:buClr>
              <a:buSzPct val="75000"/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algn="l">
              <a:spcBef>
                <a:spcPct val="20000"/>
              </a:spcBef>
              <a:buClr>
                <a:schemeClr val="bg2"/>
              </a:buClr>
              <a:buSzPct val="75000"/>
              <a:buChar char="•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5000"/>
              <a:buChar char="•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5000"/>
              <a:buChar char="•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5000"/>
              <a:buChar char="•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5000"/>
              <a:buChar char="•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indent="0">
              <a:buClr>
                <a:srgbClr val="000066"/>
              </a:buClr>
              <a:buSzPct val="100000"/>
              <a:buFont typeface="Monotype Sorts"/>
              <a:buNone/>
            </a:pPr>
            <a:r>
              <a:rPr lang="en-US" altLang="en-US" sz="2600" b="1" dirty="0">
                <a:solidFill>
                  <a:srgbClr val="C00000"/>
                </a:solidFill>
              </a:rPr>
              <a:t>Robustness</a:t>
            </a:r>
            <a:endParaRPr lang="en-US" altLang="en-US" sz="2600" b="1" dirty="0" smtClean="0">
              <a:solidFill>
                <a:srgbClr val="C00000"/>
              </a:solidFill>
            </a:endParaRPr>
          </a:p>
          <a:p>
            <a:pPr marL="0" indent="0">
              <a:buClr>
                <a:srgbClr val="000066"/>
              </a:buClr>
              <a:buSzPct val="100000"/>
              <a:buFont typeface="Monotype Sorts"/>
              <a:buNone/>
            </a:pPr>
            <a:endParaRPr lang="en-US" altLang="en-US" sz="2400" dirty="0" smtClean="0">
              <a:solidFill>
                <a:srgbClr val="C00000"/>
              </a:solidFill>
            </a:endParaRPr>
          </a:p>
          <a:p>
            <a:pPr marL="457200" indent="-457200">
              <a:buClr>
                <a:srgbClr val="000066"/>
              </a:buClr>
              <a:buSzPct val="100000"/>
              <a:buFont typeface="+mj-lt"/>
              <a:buAutoNum type="arabicPeriod"/>
            </a:pPr>
            <a:r>
              <a:rPr lang="en-US" altLang="en-US" sz="2400" dirty="0" smtClean="0">
                <a:solidFill>
                  <a:srgbClr val="000066"/>
                </a:solidFill>
                <a:cs typeface="Times New Roman" pitchFamily="18" charset="0"/>
              </a:rPr>
              <a:t>Dependent variable: volume of foreign currency lending</a:t>
            </a:r>
          </a:p>
          <a:p>
            <a:pPr marL="457200" indent="-457200">
              <a:buClr>
                <a:srgbClr val="000066"/>
              </a:buClr>
              <a:buSzPct val="100000"/>
              <a:buFont typeface="+mj-lt"/>
              <a:buAutoNum type="arabicPeriod"/>
            </a:pPr>
            <a:r>
              <a:rPr lang="en-US" altLang="en-US" sz="2400" dirty="0" smtClean="0">
                <a:solidFill>
                  <a:srgbClr val="000066"/>
                </a:solidFill>
                <a:cs typeface="Times New Roman" pitchFamily="18" charset="0"/>
              </a:rPr>
              <a:t>Other </a:t>
            </a:r>
            <a:r>
              <a:rPr lang="en-US" altLang="en-US" sz="2400" dirty="0">
                <a:solidFill>
                  <a:srgbClr val="000066"/>
                </a:solidFill>
                <a:cs typeface="Times New Roman" pitchFamily="18" charset="0"/>
              </a:rPr>
              <a:t>macroprudential policies </a:t>
            </a:r>
            <a:endParaRPr lang="en-US" altLang="en-US" sz="2400" dirty="0" smtClean="0">
              <a:solidFill>
                <a:srgbClr val="000066"/>
              </a:solidFill>
              <a:cs typeface="Times New Roman" pitchFamily="18" charset="0"/>
            </a:endParaRPr>
          </a:p>
          <a:p>
            <a:pPr marL="457200" indent="-457200">
              <a:buClr>
                <a:srgbClr val="000066"/>
              </a:buClr>
              <a:buSzPct val="100000"/>
              <a:buFont typeface="+mj-lt"/>
              <a:buAutoNum type="arabicPeriod"/>
            </a:pPr>
            <a:r>
              <a:rPr lang="en-US" altLang="en-US" sz="2400" dirty="0" smtClean="0">
                <a:solidFill>
                  <a:srgbClr val="000066"/>
                </a:solidFill>
                <a:cs typeface="Times New Roman" pitchFamily="18" charset="0"/>
              </a:rPr>
              <a:t>Other </a:t>
            </a:r>
            <a:r>
              <a:rPr lang="en-US" altLang="en-US" sz="2400" dirty="0">
                <a:solidFill>
                  <a:srgbClr val="000066"/>
                </a:solidFill>
                <a:cs typeface="Times New Roman" pitchFamily="18" charset="0"/>
              </a:rPr>
              <a:t>potential channels of foreign monetary policy </a:t>
            </a:r>
            <a:r>
              <a:rPr lang="en-US" altLang="en-US" sz="2400" dirty="0" smtClean="0">
                <a:solidFill>
                  <a:srgbClr val="000066"/>
                </a:solidFill>
                <a:cs typeface="Times New Roman" pitchFamily="18" charset="0"/>
              </a:rPr>
              <a:t>transmission</a:t>
            </a:r>
          </a:p>
          <a:p>
            <a:pPr marL="457200" indent="-457200">
              <a:buClr>
                <a:srgbClr val="000066"/>
              </a:buClr>
              <a:buSzPct val="100000"/>
              <a:buFont typeface="+mj-lt"/>
              <a:buAutoNum type="arabicPeriod"/>
            </a:pPr>
            <a:r>
              <a:rPr lang="en-US" altLang="en-US" sz="2400" dirty="0">
                <a:solidFill>
                  <a:srgbClr val="000066"/>
                </a:solidFill>
              </a:rPr>
              <a:t>Other macroeconomic conditions, institutional factors, timing of policies, monetary policy surprises, and </a:t>
            </a:r>
            <a:r>
              <a:rPr lang="en-US" altLang="en-US" sz="2400" dirty="0" smtClean="0">
                <a:solidFill>
                  <a:srgbClr val="000066"/>
                </a:solidFill>
              </a:rPr>
              <a:t>asymmetries</a:t>
            </a:r>
          </a:p>
          <a:p>
            <a:pPr marL="457200" indent="-457200">
              <a:buClr>
                <a:srgbClr val="000066"/>
              </a:buClr>
              <a:buSzPct val="100000"/>
              <a:buFont typeface="+mj-lt"/>
              <a:buAutoNum type="arabicPeriod"/>
            </a:pPr>
            <a:r>
              <a:rPr lang="en-US" altLang="en-US" sz="2400" dirty="0">
                <a:solidFill>
                  <a:srgbClr val="000066"/>
                </a:solidFill>
              </a:rPr>
              <a:t>Other bank characteristics and pre-GFC versus post-GFC</a:t>
            </a:r>
          </a:p>
          <a:p>
            <a:pPr marL="457200" indent="-457200">
              <a:buClr>
                <a:srgbClr val="000066"/>
              </a:buClr>
              <a:buSzPct val="100000"/>
              <a:buFont typeface="+mj-lt"/>
              <a:buAutoNum type="arabicPeriod"/>
            </a:pPr>
            <a:r>
              <a:rPr lang="en-US" altLang="en-US" sz="2400" dirty="0">
                <a:solidFill>
                  <a:srgbClr val="000066"/>
                </a:solidFill>
              </a:rPr>
              <a:t>Monetary policies of issuing countries of major foreign currencies</a:t>
            </a:r>
          </a:p>
          <a:p>
            <a:pPr marL="457200" indent="-457200">
              <a:buClr>
                <a:srgbClr val="000066"/>
              </a:buClr>
              <a:buSzPct val="100000"/>
              <a:buFont typeface="+mj-lt"/>
              <a:buAutoNum type="arabicPeriod"/>
            </a:pPr>
            <a:r>
              <a:rPr lang="en-US" altLang="en-US" sz="2400" dirty="0">
                <a:solidFill>
                  <a:srgbClr val="000066"/>
                </a:solidFill>
              </a:rPr>
              <a:t>Other currency dimensions of lending</a:t>
            </a:r>
          </a:p>
          <a:p>
            <a:pPr marL="457200" indent="-457200">
              <a:buClr>
                <a:srgbClr val="000066"/>
              </a:buClr>
              <a:buSzPct val="100000"/>
              <a:buFont typeface="+mj-lt"/>
              <a:buAutoNum type="arabicPeriod"/>
            </a:pPr>
            <a:r>
              <a:rPr lang="en-US" altLang="en-US" sz="2400" dirty="0">
                <a:solidFill>
                  <a:srgbClr val="000066"/>
                </a:solidFill>
              </a:rPr>
              <a:t>Controlling </a:t>
            </a:r>
            <a:r>
              <a:rPr lang="en-US" altLang="en-US" sz="2400" dirty="0" smtClean="0">
                <a:solidFill>
                  <a:srgbClr val="000066"/>
                </a:solidFill>
              </a:rPr>
              <a:t>explicitly for </a:t>
            </a:r>
            <a:r>
              <a:rPr lang="en-US" altLang="en-US" sz="2400" dirty="0">
                <a:solidFill>
                  <a:srgbClr val="000066"/>
                </a:solidFill>
              </a:rPr>
              <a:t>credit </a:t>
            </a:r>
            <a:r>
              <a:rPr lang="en-US" altLang="en-US" sz="2400" dirty="0" smtClean="0">
                <a:solidFill>
                  <a:srgbClr val="000066"/>
                </a:solidFill>
              </a:rPr>
              <a:t>demand</a:t>
            </a:r>
            <a:endParaRPr lang="en-US" altLang="en-US" sz="2400" dirty="0">
              <a:solidFill>
                <a:srgbClr val="00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830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ChangeArrowheads="1"/>
          </p:cNvSpPr>
          <p:nvPr/>
        </p:nvSpPr>
        <p:spPr bwMode="auto">
          <a:xfrm>
            <a:off x="152400" y="152400"/>
            <a:ext cx="8763000" cy="640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algn="l">
              <a:spcBef>
                <a:spcPct val="20000"/>
              </a:spcBef>
              <a:buClr>
                <a:schemeClr val="bg2"/>
              </a:buClr>
              <a:buSzPct val="75000"/>
              <a:buFont typeface="Monotype Sorts"/>
              <a:buChar char="n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algn="l">
              <a:spcBef>
                <a:spcPct val="20000"/>
              </a:spcBef>
              <a:buClr>
                <a:schemeClr val="bg2"/>
              </a:buClr>
              <a:buSzPct val="75000"/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algn="l">
              <a:spcBef>
                <a:spcPct val="20000"/>
              </a:spcBef>
              <a:buClr>
                <a:schemeClr val="bg2"/>
              </a:buClr>
              <a:buSzPct val="75000"/>
              <a:buFont typeface="Monotype Sorts"/>
              <a:buChar char="n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algn="l">
              <a:spcBef>
                <a:spcPct val="20000"/>
              </a:spcBef>
              <a:buClr>
                <a:schemeClr val="bg2"/>
              </a:buClr>
              <a:buSzPct val="75000"/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algn="l">
              <a:spcBef>
                <a:spcPct val="20000"/>
              </a:spcBef>
              <a:buClr>
                <a:schemeClr val="bg2"/>
              </a:buClr>
              <a:buSzPct val="75000"/>
              <a:buChar char="•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5000"/>
              <a:buChar char="•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5000"/>
              <a:buChar char="•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5000"/>
              <a:buChar char="•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5000"/>
              <a:buChar char="•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>
              <a:buClr>
                <a:srgbClr val="000066"/>
              </a:buClr>
              <a:buSzPct val="100000"/>
              <a:buFont typeface="Wingdings" pitchFamily="2" charset="2"/>
              <a:buChar char="Ø"/>
            </a:pPr>
            <a:r>
              <a:rPr lang="en-US" altLang="en-US" sz="2400" dirty="0" smtClean="0">
                <a:solidFill>
                  <a:srgbClr val="C00000"/>
                </a:solidFill>
              </a:rPr>
              <a:t>Bank lending channel of monetary policy: </a:t>
            </a:r>
            <a:r>
              <a:rPr lang="en-US" altLang="en-US" sz="2400" dirty="0" smtClean="0">
                <a:solidFill>
                  <a:srgbClr val="000066"/>
                </a:solidFill>
              </a:rPr>
              <a:t>central bank’s actions affect the supply of credit offered by </a:t>
            </a:r>
            <a:r>
              <a:rPr lang="en-US" altLang="en-US" sz="2400" dirty="0">
                <a:solidFill>
                  <a:srgbClr val="000066"/>
                </a:solidFill>
              </a:rPr>
              <a:t>commercial banks (</a:t>
            </a:r>
            <a:r>
              <a:rPr lang="en-US" altLang="en-US" sz="2400" dirty="0" err="1">
                <a:solidFill>
                  <a:srgbClr val="000066"/>
                </a:solidFill>
              </a:rPr>
              <a:t>Kashyap</a:t>
            </a:r>
            <a:r>
              <a:rPr lang="en-US" altLang="en-US" sz="2400" dirty="0">
                <a:solidFill>
                  <a:srgbClr val="000066"/>
                </a:solidFill>
              </a:rPr>
              <a:t> and Stein, </a:t>
            </a:r>
            <a:r>
              <a:rPr lang="en-US" altLang="en-US" sz="2400" dirty="0" smtClean="0">
                <a:solidFill>
                  <a:srgbClr val="000066"/>
                </a:solidFill>
              </a:rPr>
              <a:t>2000)</a:t>
            </a:r>
          </a:p>
          <a:p>
            <a:pPr>
              <a:buClr>
                <a:srgbClr val="000066"/>
              </a:buClr>
              <a:buSzPct val="100000"/>
              <a:buFont typeface="Wingdings" pitchFamily="2" charset="2"/>
              <a:buChar char="Ø"/>
            </a:pPr>
            <a:endParaRPr lang="en-US" altLang="en-US" sz="2800" dirty="0">
              <a:solidFill>
                <a:srgbClr val="000066"/>
              </a:solidFill>
            </a:endParaRPr>
          </a:p>
          <a:p>
            <a:pPr>
              <a:buClr>
                <a:srgbClr val="000066"/>
              </a:buClr>
              <a:buSzPct val="100000"/>
              <a:buFont typeface="Wingdings" pitchFamily="2" charset="2"/>
              <a:buChar char="Ø"/>
            </a:pPr>
            <a:r>
              <a:rPr lang="en-US" altLang="en-US" sz="2400" dirty="0" smtClean="0">
                <a:solidFill>
                  <a:srgbClr val="C00000"/>
                </a:solidFill>
              </a:rPr>
              <a:t>Currency composition channel </a:t>
            </a:r>
            <a:r>
              <a:rPr lang="en-US" altLang="en-US" sz="2400" dirty="0">
                <a:solidFill>
                  <a:srgbClr val="C00000"/>
                </a:solidFill>
              </a:rPr>
              <a:t>of monetary policy: </a:t>
            </a:r>
            <a:r>
              <a:rPr lang="en-US" altLang="en-US" sz="2400" dirty="0" smtClean="0">
                <a:solidFill>
                  <a:srgbClr val="000066"/>
                </a:solidFill>
              </a:rPr>
              <a:t>monetary policy changes the </a:t>
            </a:r>
            <a:r>
              <a:rPr lang="en-US" altLang="en-US" sz="2400" dirty="0">
                <a:solidFill>
                  <a:srgbClr val="000066"/>
                </a:solidFill>
              </a:rPr>
              <a:t>supply of credit </a:t>
            </a:r>
            <a:r>
              <a:rPr lang="en-US" altLang="en-US" sz="2400" dirty="0" smtClean="0">
                <a:solidFill>
                  <a:srgbClr val="000066"/>
                </a:solidFill>
              </a:rPr>
              <a:t>between </a:t>
            </a:r>
            <a:r>
              <a:rPr lang="en-US" altLang="en-US" sz="2400" dirty="0" smtClean="0">
                <a:solidFill>
                  <a:srgbClr val="C00000"/>
                </a:solidFill>
              </a:rPr>
              <a:t>domestic currency</a:t>
            </a:r>
            <a:r>
              <a:rPr lang="en-US" altLang="en-US" sz="2400" dirty="0" smtClean="0">
                <a:solidFill>
                  <a:srgbClr val="000066"/>
                </a:solidFill>
              </a:rPr>
              <a:t> and </a:t>
            </a:r>
            <a:r>
              <a:rPr lang="en-US" altLang="en-US" sz="2400" dirty="0" smtClean="0">
                <a:solidFill>
                  <a:srgbClr val="C00000"/>
                </a:solidFill>
              </a:rPr>
              <a:t>international/reserve currency</a:t>
            </a:r>
          </a:p>
          <a:p>
            <a:pPr lvl="1">
              <a:buClr>
                <a:srgbClr val="000066"/>
              </a:buClr>
              <a:buSzPct val="100000"/>
              <a:buFont typeface="Wingdings" pitchFamily="2" charset="2"/>
              <a:buChar char="Ø"/>
            </a:pPr>
            <a:r>
              <a:rPr lang="en-US" altLang="en-US" sz="2000" dirty="0" smtClean="0">
                <a:solidFill>
                  <a:srgbClr val="C00000"/>
                </a:solidFill>
              </a:rPr>
              <a:t>Domestic and foreign</a:t>
            </a:r>
            <a:r>
              <a:rPr lang="en-US" altLang="en-US" sz="2000" dirty="0" smtClean="0">
                <a:solidFill>
                  <a:srgbClr val="000066"/>
                </a:solidFill>
              </a:rPr>
              <a:t> monetary policies </a:t>
            </a:r>
            <a:r>
              <a:rPr lang="en-US" altLang="en-US" sz="2000" dirty="0">
                <a:solidFill>
                  <a:srgbClr val="000066"/>
                </a:solidFill>
              </a:rPr>
              <a:t>(</a:t>
            </a:r>
            <a:r>
              <a:rPr lang="en-US" altLang="en-US" sz="2000" dirty="0" err="1">
                <a:solidFill>
                  <a:srgbClr val="000066"/>
                </a:solidFill>
              </a:rPr>
              <a:t>Ongena</a:t>
            </a:r>
            <a:r>
              <a:rPr lang="en-US" altLang="en-US" sz="2000" dirty="0">
                <a:solidFill>
                  <a:srgbClr val="000066"/>
                </a:solidFill>
              </a:rPr>
              <a:t> et al., 2021)</a:t>
            </a:r>
            <a:endParaRPr lang="en-US" altLang="en-US" sz="2000" dirty="0" smtClean="0">
              <a:solidFill>
                <a:srgbClr val="000066"/>
              </a:solidFill>
            </a:endParaRPr>
          </a:p>
          <a:p>
            <a:pPr lvl="1">
              <a:buClr>
                <a:srgbClr val="000066"/>
              </a:buClr>
              <a:buSzPct val="100000"/>
              <a:buFont typeface="Wingdings" pitchFamily="2" charset="2"/>
              <a:buChar char="Ø"/>
            </a:pPr>
            <a:r>
              <a:rPr lang="en-US" altLang="en-US" sz="2000" dirty="0" smtClean="0">
                <a:solidFill>
                  <a:srgbClr val="C00000"/>
                </a:solidFill>
              </a:rPr>
              <a:t>Foreign</a:t>
            </a:r>
            <a:r>
              <a:rPr lang="en-US" altLang="en-US" sz="2000" dirty="0" smtClean="0">
                <a:solidFill>
                  <a:srgbClr val="000066"/>
                </a:solidFill>
              </a:rPr>
              <a:t> </a:t>
            </a:r>
            <a:r>
              <a:rPr lang="en-US" altLang="en-US" sz="2000" dirty="0">
                <a:solidFill>
                  <a:srgbClr val="000066"/>
                </a:solidFill>
              </a:rPr>
              <a:t>monetary </a:t>
            </a:r>
            <a:r>
              <a:rPr lang="en-US" altLang="en-US" sz="2000" dirty="0" smtClean="0">
                <a:solidFill>
                  <a:srgbClr val="000066"/>
                </a:solidFill>
              </a:rPr>
              <a:t>policy </a:t>
            </a:r>
            <a:r>
              <a:rPr lang="en-US" altLang="en-US" sz="2000" dirty="0">
                <a:solidFill>
                  <a:srgbClr val="000066"/>
                </a:solidFill>
              </a:rPr>
              <a:t>(</a:t>
            </a:r>
            <a:r>
              <a:rPr lang="en-US" altLang="en-US" sz="2000" dirty="0" err="1">
                <a:solidFill>
                  <a:srgbClr val="000066"/>
                </a:solidFill>
              </a:rPr>
              <a:t>Bräuning</a:t>
            </a:r>
            <a:r>
              <a:rPr lang="en-US" altLang="en-US" sz="2000" dirty="0">
                <a:solidFill>
                  <a:srgbClr val="000066"/>
                </a:solidFill>
              </a:rPr>
              <a:t> and </a:t>
            </a:r>
            <a:r>
              <a:rPr lang="en-US" altLang="en-US" sz="2000" dirty="0" err="1">
                <a:solidFill>
                  <a:srgbClr val="000066"/>
                </a:solidFill>
              </a:rPr>
              <a:t>Ivashina</a:t>
            </a:r>
            <a:r>
              <a:rPr lang="en-US" altLang="en-US" sz="2000" dirty="0">
                <a:solidFill>
                  <a:srgbClr val="000066"/>
                </a:solidFill>
              </a:rPr>
              <a:t>, 2020)</a:t>
            </a:r>
            <a:endParaRPr lang="en-US" altLang="en-US" sz="2000" dirty="0" smtClean="0">
              <a:solidFill>
                <a:srgbClr val="000066"/>
              </a:solidFill>
            </a:endParaRPr>
          </a:p>
          <a:p>
            <a:pPr lvl="2">
              <a:buClr>
                <a:srgbClr val="000066"/>
              </a:buClr>
              <a:buSzPct val="100000"/>
              <a:buFont typeface="Wingdings" pitchFamily="2" charset="2"/>
              <a:buChar char="Ø"/>
            </a:pPr>
            <a:r>
              <a:rPr lang="en-US" altLang="en-US" sz="1600" dirty="0" smtClean="0">
                <a:solidFill>
                  <a:srgbClr val="000066"/>
                </a:solidFill>
              </a:rPr>
              <a:t>set </a:t>
            </a:r>
            <a:r>
              <a:rPr lang="en-US" altLang="en-US" sz="1600" dirty="0">
                <a:solidFill>
                  <a:srgbClr val="000066"/>
                </a:solidFill>
              </a:rPr>
              <a:t>by </a:t>
            </a:r>
            <a:r>
              <a:rPr lang="en-US" altLang="en-US" sz="1600" dirty="0" smtClean="0">
                <a:solidFill>
                  <a:srgbClr val="000066"/>
                </a:solidFill>
              </a:rPr>
              <a:t>central banks </a:t>
            </a:r>
            <a:r>
              <a:rPr lang="en-US" altLang="en-US" sz="1600" dirty="0">
                <a:solidFill>
                  <a:srgbClr val="000066"/>
                </a:solidFill>
              </a:rPr>
              <a:t>issuing the international currencies </a:t>
            </a:r>
            <a:endParaRPr lang="en-US" altLang="en-US" sz="1600" dirty="0" smtClean="0">
              <a:solidFill>
                <a:srgbClr val="000066"/>
              </a:solidFill>
            </a:endParaRPr>
          </a:p>
          <a:p>
            <a:pPr marL="0" indent="0">
              <a:buClr>
                <a:srgbClr val="000066"/>
              </a:buClr>
              <a:buSzPct val="100000"/>
              <a:buNone/>
            </a:pPr>
            <a:endParaRPr lang="en-US" altLang="en-US" sz="2400" dirty="0">
              <a:solidFill>
                <a:srgbClr val="000066"/>
              </a:solidFill>
            </a:endParaRPr>
          </a:p>
          <a:p>
            <a:pPr>
              <a:buClr>
                <a:srgbClr val="000066"/>
              </a:buClr>
              <a:buSzPct val="100000"/>
              <a:buFont typeface="Wingdings" pitchFamily="2" charset="2"/>
              <a:buChar char="Ø"/>
            </a:pPr>
            <a:r>
              <a:rPr lang="en-US" altLang="en-US" sz="2400" dirty="0" smtClean="0">
                <a:solidFill>
                  <a:srgbClr val="000066"/>
                </a:solidFill>
              </a:rPr>
              <a:t>Less attention to:</a:t>
            </a:r>
          </a:p>
          <a:p>
            <a:pPr lvl="1">
              <a:buClr>
                <a:srgbClr val="000066"/>
              </a:buClr>
              <a:buSzPct val="100000"/>
              <a:buFont typeface="Wingdings" pitchFamily="2" charset="2"/>
              <a:buChar char="Ø"/>
            </a:pPr>
            <a:r>
              <a:rPr lang="en-US" altLang="en-US" sz="2000" dirty="0" smtClean="0">
                <a:solidFill>
                  <a:srgbClr val="000066"/>
                </a:solidFill>
              </a:rPr>
              <a:t>The propagation of monetary policy </a:t>
            </a:r>
            <a:r>
              <a:rPr lang="en-US" altLang="en-US" sz="2000" dirty="0">
                <a:solidFill>
                  <a:srgbClr val="000066"/>
                </a:solidFill>
              </a:rPr>
              <a:t>across borders </a:t>
            </a:r>
            <a:endParaRPr lang="en-US" altLang="en-US" sz="2000" dirty="0" smtClean="0">
              <a:solidFill>
                <a:srgbClr val="000066"/>
              </a:solidFill>
            </a:endParaRPr>
          </a:p>
          <a:p>
            <a:pPr marL="1257300" lvl="2" indent="-342900">
              <a:buClr>
                <a:srgbClr val="000066"/>
              </a:buClr>
              <a:buSzPct val="100000"/>
              <a:buFont typeface="+mj-lt"/>
              <a:buAutoNum type="arabicPeriod"/>
            </a:pPr>
            <a:r>
              <a:rPr lang="en-US" altLang="en-US" sz="1600" dirty="0">
                <a:solidFill>
                  <a:srgbClr val="000066"/>
                </a:solidFill>
              </a:rPr>
              <a:t>set by central banks </a:t>
            </a:r>
            <a:r>
              <a:rPr lang="en-US" altLang="en-US" sz="1600" dirty="0">
                <a:solidFill>
                  <a:srgbClr val="C00000"/>
                </a:solidFill>
              </a:rPr>
              <a:t>issuing </a:t>
            </a:r>
            <a:r>
              <a:rPr lang="en-US" altLang="en-US" sz="1600" dirty="0" smtClean="0">
                <a:solidFill>
                  <a:srgbClr val="C00000"/>
                </a:solidFill>
              </a:rPr>
              <a:t>non-reserve </a:t>
            </a:r>
            <a:r>
              <a:rPr lang="en-US" altLang="en-US" sz="1600" dirty="0" smtClean="0">
                <a:solidFill>
                  <a:srgbClr val="000066"/>
                </a:solidFill>
              </a:rPr>
              <a:t>currencies, </a:t>
            </a:r>
          </a:p>
          <a:p>
            <a:pPr marL="1257300" lvl="2" indent="-342900">
              <a:buClr>
                <a:srgbClr val="000066"/>
              </a:buClr>
              <a:buSzPct val="100000"/>
              <a:buFont typeface="+mj-lt"/>
              <a:buAutoNum type="arabicPeriod"/>
            </a:pPr>
            <a:r>
              <a:rPr lang="en-US" altLang="en-US" sz="1600" dirty="0">
                <a:solidFill>
                  <a:srgbClr val="000066"/>
                </a:solidFill>
              </a:rPr>
              <a:t>t</a:t>
            </a:r>
            <a:r>
              <a:rPr lang="en-US" altLang="en-US" sz="1600" dirty="0" smtClean="0">
                <a:solidFill>
                  <a:srgbClr val="000066"/>
                </a:solidFill>
              </a:rPr>
              <a:t>hrough an </a:t>
            </a:r>
            <a:r>
              <a:rPr lang="en-US" altLang="en-US" sz="1600" dirty="0" smtClean="0">
                <a:solidFill>
                  <a:srgbClr val="C00000"/>
                </a:solidFill>
              </a:rPr>
              <a:t>international trade channel</a:t>
            </a:r>
            <a:r>
              <a:rPr lang="en-US" altLang="en-US" sz="1600" dirty="0" smtClean="0">
                <a:solidFill>
                  <a:srgbClr val="000066"/>
                </a:solidFill>
              </a:rPr>
              <a:t>, and</a:t>
            </a:r>
          </a:p>
          <a:p>
            <a:pPr marL="1257300" lvl="2" indent="-342900">
              <a:buClr>
                <a:srgbClr val="000066"/>
              </a:buClr>
              <a:buSzPct val="100000"/>
              <a:buFont typeface="+mj-lt"/>
              <a:buAutoNum type="arabicPeriod"/>
            </a:pPr>
            <a:r>
              <a:rPr lang="en-US" altLang="en-US" sz="1600" dirty="0" smtClean="0">
                <a:solidFill>
                  <a:srgbClr val="000066"/>
                </a:solidFill>
              </a:rPr>
              <a:t>its likely mitigation by </a:t>
            </a:r>
            <a:r>
              <a:rPr lang="en-US" altLang="en-US" sz="1600" dirty="0" smtClean="0">
                <a:solidFill>
                  <a:srgbClr val="C00000"/>
                </a:solidFill>
              </a:rPr>
              <a:t>domestic macroprudential policy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60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60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608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608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608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608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608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608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608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ChangeArrowheads="1"/>
          </p:cNvSpPr>
          <p:nvPr/>
        </p:nvSpPr>
        <p:spPr bwMode="auto">
          <a:xfrm>
            <a:off x="152400" y="152400"/>
            <a:ext cx="8991600" cy="670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609600" indent="-609600" algn="l">
              <a:spcBef>
                <a:spcPct val="20000"/>
              </a:spcBef>
              <a:buClr>
                <a:schemeClr val="bg2"/>
              </a:buClr>
              <a:buSzPct val="75000"/>
              <a:buFont typeface="Monotype Sorts"/>
              <a:buChar char="n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990600" indent="-533400" algn="l">
              <a:spcBef>
                <a:spcPct val="20000"/>
              </a:spcBef>
              <a:buClr>
                <a:schemeClr val="bg2"/>
              </a:buClr>
              <a:buSzPct val="75000"/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371600" indent="-457200" algn="l">
              <a:spcBef>
                <a:spcPct val="20000"/>
              </a:spcBef>
              <a:buClr>
                <a:schemeClr val="bg2"/>
              </a:buClr>
              <a:buSzPct val="75000"/>
              <a:buFont typeface="Monotype Sorts"/>
              <a:buChar char="n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752600" indent="-381000" algn="l">
              <a:spcBef>
                <a:spcPct val="20000"/>
              </a:spcBef>
              <a:buClr>
                <a:schemeClr val="bg2"/>
              </a:buClr>
              <a:buSzPct val="75000"/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209800" indent="-381000" algn="l">
              <a:spcBef>
                <a:spcPct val="20000"/>
              </a:spcBef>
              <a:buClr>
                <a:schemeClr val="bg2"/>
              </a:buClr>
              <a:buSzPct val="75000"/>
              <a:buChar char="•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667000" indent="-3810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5000"/>
              <a:buChar char="•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3124200" indent="-3810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5000"/>
              <a:buChar char="•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581400" indent="-3810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5000"/>
              <a:buChar char="•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4038600" indent="-3810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5000"/>
              <a:buChar char="•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indent="0">
              <a:buClr>
                <a:srgbClr val="000066"/>
              </a:buClr>
              <a:buSzPct val="55000"/>
              <a:buNone/>
            </a:pPr>
            <a:r>
              <a:rPr lang="en-US" altLang="en-US" sz="2600" b="1" dirty="0" smtClean="0">
                <a:solidFill>
                  <a:srgbClr val="C00000"/>
                </a:solidFill>
              </a:rPr>
              <a:t>Research questions</a:t>
            </a:r>
            <a:endParaRPr lang="en-US" altLang="en-US" sz="2600" b="1" dirty="0">
              <a:solidFill>
                <a:srgbClr val="C00000"/>
              </a:solidFill>
            </a:endParaRPr>
          </a:p>
          <a:p>
            <a:pPr>
              <a:buClr>
                <a:srgbClr val="000066"/>
              </a:buClr>
              <a:buSzPct val="55000"/>
              <a:buFont typeface="Wingdings" pitchFamily="2" charset="2"/>
              <a:buChar char="Ø"/>
            </a:pPr>
            <a:endParaRPr lang="en-US" altLang="en-US" sz="2400" dirty="0">
              <a:solidFill>
                <a:srgbClr val="000066"/>
              </a:solidFill>
            </a:endParaRPr>
          </a:p>
          <a:p>
            <a:pPr marL="0" indent="0">
              <a:buClr>
                <a:srgbClr val="000066"/>
              </a:buClr>
              <a:buSzPct val="55000"/>
              <a:buNone/>
            </a:pPr>
            <a:r>
              <a:rPr lang="en-US" altLang="en-US" sz="2400" b="1" i="1" dirty="0" smtClean="0">
                <a:solidFill>
                  <a:srgbClr val="C00000"/>
                </a:solidFill>
              </a:rPr>
              <a:t>H1</a:t>
            </a:r>
            <a:r>
              <a:rPr lang="en-US" altLang="en-US" sz="2400" i="1" dirty="0" smtClean="0">
                <a:solidFill>
                  <a:srgbClr val="000066"/>
                </a:solidFill>
              </a:rPr>
              <a:t>:</a:t>
            </a:r>
            <a:r>
              <a:rPr lang="en-US" altLang="en-US" sz="2400" dirty="0" smtClean="0">
                <a:solidFill>
                  <a:srgbClr val="000066"/>
                </a:solidFill>
              </a:rPr>
              <a:t> Can </a:t>
            </a:r>
            <a:r>
              <a:rPr lang="en-US" altLang="en-US" sz="2400" i="1" dirty="0" smtClean="0">
                <a:solidFill>
                  <a:srgbClr val="C00000"/>
                </a:solidFill>
              </a:rPr>
              <a:t>domestic</a:t>
            </a:r>
            <a:r>
              <a:rPr lang="en-US" altLang="en-US" sz="2400" dirty="0" smtClean="0">
                <a:solidFill>
                  <a:srgbClr val="C00000"/>
                </a:solidFill>
              </a:rPr>
              <a:t> monetary policy </a:t>
            </a:r>
            <a:r>
              <a:rPr lang="en-US" altLang="en-US" sz="2400" dirty="0" smtClean="0">
                <a:solidFill>
                  <a:srgbClr val="000066"/>
                </a:solidFill>
              </a:rPr>
              <a:t>change the local bank supply of credit between domestic and reserve currencies?</a:t>
            </a:r>
          </a:p>
          <a:p>
            <a:pPr marL="457200" indent="-457200">
              <a:buClr>
                <a:srgbClr val="000066"/>
              </a:buClr>
              <a:buSzPct val="55000"/>
              <a:buFont typeface="+mj-lt"/>
              <a:buAutoNum type="arabicPeriod"/>
            </a:pPr>
            <a:endParaRPr lang="en-US" altLang="en-US" sz="2400" dirty="0">
              <a:solidFill>
                <a:srgbClr val="000066"/>
              </a:solidFill>
            </a:endParaRPr>
          </a:p>
          <a:p>
            <a:pPr marL="0" indent="0">
              <a:buClr>
                <a:srgbClr val="000066"/>
              </a:buClr>
              <a:buSzPct val="55000"/>
              <a:buNone/>
            </a:pPr>
            <a:r>
              <a:rPr lang="en-US" altLang="en-US" sz="2400" b="1" i="1" dirty="0" smtClean="0">
                <a:solidFill>
                  <a:srgbClr val="C00000"/>
                </a:solidFill>
              </a:rPr>
              <a:t>H2</a:t>
            </a:r>
            <a:r>
              <a:rPr lang="en-US" altLang="en-US" sz="2400" i="1" dirty="0" smtClean="0">
                <a:solidFill>
                  <a:srgbClr val="000066"/>
                </a:solidFill>
              </a:rPr>
              <a:t>: </a:t>
            </a:r>
            <a:r>
              <a:rPr lang="en-US" altLang="en-US" sz="2400" dirty="0" smtClean="0">
                <a:solidFill>
                  <a:srgbClr val="000066"/>
                </a:solidFill>
              </a:rPr>
              <a:t>Can </a:t>
            </a:r>
            <a:r>
              <a:rPr lang="en-US" altLang="en-US" sz="2400" i="1" dirty="0" smtClean="0">
                <a:solidFill>
                  <a:srgbClr val="C00000"/>
                </a:solidFill>
              </a:rPr>
              <a:t>foreign</a:t>
            </a:r>
            <a:r>
              <a:rPr lang="en-US" altLang="en-US" sz="2400" dirty="0" smtClean="0">
                <a:solidFill>
                  <a:srgbClr val="C00000"/>
                </a:solidFill>
              </a:rPr>
              <a:t> monetary policy of non-reserve currency issuers transmit across borders through the composition of bilateral trade</a:t>
            </a:r>
            <a:r>
              <a:rPr lang="en-US" altLang="en-US" sz="2400" dirty="0" smtClean="0">
                <a:solidFill>
                  <a:srgbClr val="000066"/>
                </a:solidFill>
              </a:rPr>
              <a:t>, and </a:t>
            </a:r>
            <a:r>
              <a:rPr lang="en-US" altLang="en-US" sz="2400" dirty="0">
                <a:solidFill>
                  <a:srgbClr val="000066"/>
                </a:solidFill>
              </a:rPr>
              <a:t>change the local bank supply of credit between domestic and </a:t>
            </a:r>
            <a:r>
              <a:rPr lang="en-US" altLang="en-US" sz="2400" dirty="0" smtClean="0">
                <a:solidFill>
                  <a:srgbClr val="000066"/>
                </a:solidFill>
              </a:rPr>
              <a:t>reserve currencies</a:t>
            </a:r>
            <a:r>
              <a:rPr lang="en-US" altLang="en-US" sz="2400" dirty="0">
                <a:solidFill>
                  <a:srgbClr val="000066"/>
                </a:solidFill>
              </a:rPr>
              <a:t>?</a:t>
            </a:r>
            <a:endParaRPr lang="en-US" altLang="en-US" sz="2400" dirty="0" smtClean="0">
              <a:solidFill>
                <a:srgbClr val="000066"/>
              </a:solidFill>
            </a:endParaRPr>
          </a:p>
          <a:p>
            <a:pPr marL="457200" indent="-457200">
              <a:buClr>
                <a:srgbClr val="000066"/>
              </a:buClr>
              <a:buSzPct val="55000"/>
              <a:buFont typeface="+mj-lt"/>
              <a:buAutoNum type="arabicPeriod"/>
            </a:pPr>
            <a:endParaRPr lang="en-US" altLang="en-US" sz="2400" dirty="0">
              <a:solidFill>
                <a:srgbClr val="000066"/>
              </a:solidFill>
            </a:endParaRPr>
          </a:p>
          <a:p>
            <a:pPr marL="0" indent="0">
              <a:buClr>
                <a:srgbClr val="000066"/>
              </a:buClr>
              <a:buSzPct val="55000"/>
              <a:buNone/>
            </a:pPr>
            <a:r>
              <a:rPr lang="en-US" altLang="en-US" sz="2400" b="1" i="1" dirty="0" smtClean="0">
                <a:solidFill>
                  <a:srgbClr val="C00000"/>
                </a:solidFill>
              </a:rPr>
              <a:t>H3</a:t>
            </a:r>
            <a:r>
              <a:rPr lang="en-US" altLang="en-US" sz="2400" i="1" dirty="0" smtClean="0">
                <a:solidFill>
                  <a:srgbClr val="000066"/>
                </a:solidFill>
              </a:rPr>
              <a:t>: </a:t>
            </a:r>
            <a:r>
              <a:rPr lang="en-US" altLang="en-US" sz="2400" dirty="0" smtClean="0">
                <a:solidFill>
                  <a:srgbClr val="000066"/>
                </a:solidFill>
              </a:rPr>
              <a:t>Can </a:t>
            </a:r>
            <a:r>
              <a:rPr lang="en-US" altLang="en-US" sz="2400" i="1" dirty="0" smtClean="0">
                <a:solidFill>
                  <a:srgbClr val="C00000"/>
                </a:solidFill>
              </a:rPr>
              <a:t>local</a:t>
            </a:r>
            <a:r>
              <a:rPr lang="en-US" altLang="en-US" sz="2400" dirty="0" smtClean="0">
                <a:solidFill>
                  <a:srgbClr val="C00000"/>
                </a:solidFill>
              </a:rPr>
              <a:t> macroprudential regulation </a:t>
            </a:r>
            <a:r>
              <a:rPr lang="en-US" altLang="en-US" sz="2400" dirty="0" smtClean="0">
                <a:solidFill>
                  <a:srgbClr val="000066"/>
                </a:solidFill>
              </a:rPr>
              <a:t>reduce the inward transmission of foreign monetary policy?</a:t>
            </a:r>
          </a:p>
          <a:p>
            <a:pPr marL="0" indent="0">
              <a:buClr>
                <a:srgbClr val="000066"/>
              </a:buClr>
              <a:buSzPct val="55000"/>
              <a:buNone/>
            </a:pPr>
            <a:endParaRPr lang="en-US" altLang="en-US" sz="2400" dirty="0">
              <a:solidFill>
                <a:srgbClr val="000066"/>
              </a:solidFill>
            </a:endParaRPr>
          </a:p>
          <a:p>
            <a:pPr marL="0" indent="0">
              <a:buClr>
                <a:srgbClr val="000066"/>
              </a:buClr>
              <a:buSzPct val="55000"/>
              <a:buNone/>
            </a:pPr>
            <a:r>
              <a:rPr lang="en-US" altLang="en-US" sz="2400" dirty="0" smtClean="0">
                <a:solidFill>
                  <a:srgbClr val="000066"/>
                </a:solidFill>
              </a:rPr>
              <a:t>Findings: </a:t>
            </a:r>
            <a:r>
              <a:rPr lang="en-US" altLang="en-US" sz="2400" dirty="0" smtClean="0">
                <a:solidFill>
                  <a:srgbClr val="C00000"/>
                </a:solidFill>
              </a:rPr>
              <a:t>Yes, Yes, Yes</a:t>
            </a:r>
            <a:endParaRPr lang="en-US" altLang="en-US" sz="24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0719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32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325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325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325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53250" name="Rectangle 2"/>
              <p:cNvSpPr>
                <a:spLocks noChangeArrowheads="1"/>
              </p:cNvSpPr>
              <p:nvPr/>
            </p:nvSpPr>
            <p:spPr bwMode="auto">
              <a:xfrm>
                <a:off x="152400" y="152400"/>
                <a:ext cx="8991600" cy="67056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marL="609600" indent="-609600" algn="l">
                  <a:spcBef>
                    <a:spcPct val="20000"/>
                  </a:spcBef>
                  <a:buClr>
                    <a:schemeClr val="bg2"/>
                  </a:buClr>
                  <a:buSzPct val="75000"/>
                  <a:buFont typeface="Monotype Sorts"/>
                  <a:buChar char="n"/>
                  <a:defRPr sz="32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990600" indent="-533400" algn="l">
                  <a:spcBef>
                    <a:spcPct val="20000"/>
                  </a:spcBef>
                  <a:buClr>
                    <a:schemeClr val="bg2"/>
                  </a:buClr>
                  <a:buSzPct val="75000"/>
                  <a:buChar char="–"/>
                  <a:defRPr sz="2800"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371600" indent="-457200" algn="l">
                  <a:spcBef>
                    <a:spcPct val="20000"/>
                  </a:spcBef>
                  <a:buClr>
                    <a:schemeClr val="bg2"/>
                  </a:buClr>
                  <a:buSzPct val="75000"/>
                  <a:buFont typeface="Monotype Sorts"/>
                  <a:buChar char="n"/>
                  <a:defRPr sz="2400"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752600" indent="-381000" algn="l">
                  <a:spcBef>
                    <a:spcPct val="20000"/>
                  </a:spcBef>
                  <a:buClr>
                    <a:schemeClr val="bg2"/>
                  </a:buClr>
                  <a:buSzPct val="75000"/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209800" indent="-381000" algn="l">
                  <a:spcBef>
                    <a:spcPct val="20000"/>
                  </a:spcBef>
                  <a:buClr>
                    <a:schemeClr val="bg2"/>
                  </a:buClr>
                  <a:buSzPct val="75000"/>
                  <a:buChar char="•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667000" indent="-3810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bg2"/>
                  </a:buClr>
                  <a:buSzPct val="75000"/>
                  <a:buChar char="•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3124200" indent="-3810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bg2"/>
                  </a:buClr>
                  <a:buSzPct val="75000"/>
                  <a:buChar char="•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581400" indent="-3810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bg2"/>
                  </a:buClr>
                  <a:buSzPct val="75000"/>
                  <a:buChar char="•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4038600" indent="-3810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bg2"/>
                  </a:buClr>
                  <a:buSzPct val="75000"/>
                  <a:buChar char="•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marL="0" indent="0">
                  <a:buClr>
                    <a:srgbClr val="000066"/>
                  </a:buClr>
                  <a:buSzPct val="55000"/>
                  <a:buFont typeface="Monotype Sorts"/>
                  <a:buNone/>
                </a:pPr>
                <a:r>
                  <a:rPr lang="en-US" altLang="en-US" sz="2600" b="1" dirty="0" smtClean="0">
                    <a:solidFill>
                      <a:srgbClr val="C00000"/>
                    </a:solidFill>
                  </a:rPr>
                  <a:t>Conceptual framework—2 countries</a:t>
                </a:r>
                <a:endParaRPr lang="en-US" altLang="en-US" sz="2600" b="1" dirty="0">
                  <a:solidFill>
                    <a:srgbClr val="C00000"/>
                  </a:solidFill>
                </a:endParaRPr>
              </a:p>
              <a:p>
                <a:pPr marL="514350" indent="-514350">
                  <a:lnSpc>
                    <a:spcPct val="105000"/>
                  </a:lnSpc>
                  <a:buClr>
                    <a:srgbClr val="000066"/>
                  </a:buClr>
                  <a:buSzPct val="70000"/>
                  <a:buFont typeface="+mj-lt"/>
                  <a:buAutoNum type="arabicPeriod"/>
                </a:pPr>
                <a:endParaRPr lang="en-US" altLang="en-US" sz="2400" dirty="0" smtClean="0">
                  <a:solidFill>
                    <a:srgbClr val="000066"/>
                  </a:solidFill>
                </a:endParaRPr>
              </a:p>
              <a:p>
                <a:pPr marL="514350" indent="-514350">
                  <a:lnSpc>
                    <a:spcPct val="105000"/>
                  </a:lnSpc>
                  <a:buClr>
                    <a:srgbClr val="000066"/>
                  </a:buClr>
                  <a:buSzPct val="70000"/>
                  <a:buFont typeface="+mj-lt"/>
                  <a:buAutoNum type="arabicPeriod"/>
                </a:pPr>
                <a:endParaRPr lang="en-US" altLang="en-US" sz="2400" dirty="0">
                  <a:solidFill>
                    <a:srgbClr val="000066"/>
                  </a:solidFill>
                </a:endParaRPr>
              </a:p>
              <a:p>
                <a:pPr marL="514350" indent="-514350">
                  <a:lnSpc>
                    <a:spcPct val="105000"/>
                  </a:lnSpc>
                  <a:buClr>
                    <a:srgbClr val="000066"/>
                  </a:buClr>
                  <a:buSzPct val="70000"/>
                  <a:buFont typeface="+mj-lt"/>
                  <a:buAutoNum type="arabicPeriod"/>
                </a:pPr>
                <a:endParaRPr lang="en-US" altLang="en-US" sz="2400" dirty="0" smtClean="0">
                  <a:solidFill>
                    <a:srgbClr val="000066"/>
                  </a:solidFill>
                </a:endParaRPr>
              </a:p>
              <a:p>
                <a:pPr marL="514350" indent="-514350">
                  <a:lnSpc>
                    <a:spcPct val="105000"/>
                  </a:lnSpc>
                  <a:buClr>
                    <a:srgbClr val="000066"/>
                  </a:buClr>
                  <a:buSzPct val="70000"/>
                  <a:buFont typeface="+mj-lt"/>
                  <a:buAutoNum type="arabicPeriod"/>
                </a:pPr>
                <a:endParaRPr lang="en-US" altLang="en-US" sz="2400" dirty="0">
                  <a:solidFill>
                    <a:srgbClr val="000066"/>
                  </a:solidFill>
                </a:endParaRPr>
              </a:p>
              <a:p>
                <a:pPr marL="514350" indent="-514350">
                  <a:lnSpc>
                    <a:spcPct val="105000"/>
                  </a:lnSpc>
                  <a:buClr>
                    <a:srgbClr val="000066"/>
                  </a:buClr>
                  <a:buSzPct val="70000"/>
                  <a:buFont typeface="+mj-lt"/>
                  <a:buAutoNum type="arabicPeriod"/>
                </a:pPr>
                <a:endParaRPr lang="en-US" altLang="en-US" sz="2400" dirty="0" smtClean="0">
                  <a:solidFill>
                    <a:srgbClr val="000066"/>
                  </a:solidFill>
                </a:endParaRPr>
              </a:p>
              <a:p>
                <a:pPr marL="0" indent="0">
                  <a:lnSpc>
                    <a:spcPct val="105000"/>
                  </a:lnSpc>
                  <a:buClr>
                    <a:srgbClr val="000066"/>
                  </a:buClr>
                  <a:buSzPct val="70000"/>
                  <a:buFont typeface="Monotype Sorts"/>
                  <a:buNone/>
                </a:pPr>
                <a:endParaRPr lang="en-US" altLang="en-US" sz="2400" i="1" dirty="0" smtClean="0">
                  <a:solidFill>
                    <a:srgbClr val="000066"/>
                  </a:solidFill>
                  <a:latin typeface="Cambria Math"/>
                </a:endParaRPr>
              </a:p>
              <a:p>
                <a:pPr marL="0" indent="0">
                  <a:lnSpc>
                    <a:spcPct val="105000"/>
                  </a:lnSpc>
                  <a:buClr>
                    <a:srgbClr val="000066"/>
                  </a:buClr>
                  <a:buSzPct val="70000"/>
                  <a:buFont typeface="Monotype Sorts"/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en-US" sz="2400" i="1" smtClean="0">
                              <a:solidFill>
                                <a:srgbClr val="000066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en-US" sz="2400" i="1" smtClean="0">
                              <a:solidFill>
                                <a:srgbClr val="000066"/>
                              </a:solidFill>
                              <a:latin typeface="Cambria Math"/>
                            </a:rPr>
                            <m:t>𝐿𝐶</m:t>
                          </m:r>
                        </m:e>
                        <m:sub>
                          <m:r>
                            <a:rPr lang="en-US" altLang="en-US" sz="2400" i="1" smtClean="0">
                              <a:solidFill>
                                <a:srgbClr val="000066"/>
                              </a:solidFill>
                              <a:latin typeface="Cambria Math"/>
                            </a:rPr>
                            <m:t>𝐴</m:t>
                          </m:r>
                        </m:sub>
                      </m:sSub>
                      <m:r>
                        <a:rPr lang="en-US" altLang="en-US" sz="2400" i="1">
                          <a:solidFill>
                            <a:srgbClr val="000066"/>
                          </a:solidFill>
                          <a:latin typeface="Cambria Math"/>
                          <a:ea typeface="Cambria Math"/>
                        </a:rPr>
                        <m:t>≠</m:t>
                      </m:r>
                      <m:sSub>
                        <m:sSubPr>
                          <m:ctrlPr>
                            <a:rPr lang="en-US" altLang="en-US" sz="2400" i="1" smtClean="0">
                              <a:solidFill>
                                <a:srgbClr val="C00000"/>
                              </a:solidFill>
                              <a:latin typeface="Cambria Math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en-US" altLang="en-US" sz="2400" i="1" smtClean="0">
                              <a:solidFill>
                                <a:srgbClr val="C00000"/>
                              </a:solidFill>
                              <a:latin typeface="Cambria Math"/>
                              <a:ea typeface="Cambria Math"/>
                            </a:rPr>
                            <m:t>𝐿𝐶</m:t>
                          </m:r>
                        </m:e>
                        <m:sub>
                          <m:r>
                            <a:rPr lang="en-US" altLang="en-US" sz="2400" i="1" smtClean="0">
                              <a:solidFill>
                                <a:srgbClr val="C00000"/>
                              </a:solidFill>
                              <a:latin typeface="Cambria Math"/>
                              <a:ea typeface="Cambria Math"/>
                            </a:rPr>
                            <m:t>𝐵</m:t>
                          </m:r>
                        </m:sub>
                      </m:sSub>
                      <m:r>
                        <a:rPr lang="en-US" altLang="en-US" sz="2400" i="1" smtClean="0">
                          <a:solidFill>
                            <a:srgbClr val="000066"/>
                          </a:solidFill>
                          <a:latin typeface="Cambria Math"/>
                          <a:ea typeface="Cambria Math"/>
                        </a:rPr>
                        <m:t>≠</m:t>
                      </m:r>
                      <m:r>
                        <a:rPr lang="en-US" altLang="en-US" sz="2400" i="1" smtClean="0">
                          <a:solidFill>
                            <a:srgbClr val="000066"/>
                          </a:solidFill>
                          <a:latin typeface="Cambria Math"/>
                          <a:ea typeface="Cambria Math"/>
                        </a:rPr>
                        <m:t>𝐹𝐶</m:t>
                      </m:r>
                      <m:r>
                        <a:rPr lang="en-US" altLang="en-US" sz="2400" b="0" i="1" smtClean="0">
                          <a:solidFill>
                            <a:srgbClr val="000066"/>
                          </a:solidFill>
                          <a:latin typeface="Cambria Math"/>
                          <a:ea typeface="Cambria Math"/>
                        </a:rPr>
                        <m:t>=</m:t>
                      </m:r>
                      <m:r>
                        <a:rPr lang="en-US" altLang="en-US" sz="2400" b="0" i="1" smtClean="0">
                          <a:solidFill>
                            <a:srgbClr val="000066"/>
                          </a:solidFill>
                          <a:latin typeface="Cambria Math"/>
                          <a:ea typeface="Cambria Math"/>
                        </a:rPr>
                        <m:t>𝑅𝐶</m:t>
                      </m:r>
                    </m:oMath>
                  </m:oMathPara>
                </a14:m>
                <a:endParaRPr lang="en-US" altLang="en-US" sz="2400" dirty="0">
                  <a:solidFill>
                    <a:srgbClr val="000066"/>
                  </a:solidFill>
                </a:endParaRPr>
              </a:p>
              <a:p>
                <a:pPr marL="514350" indent="-514350">
                  <a:lnSpc>
                    <a:spcPct val="105000"/>
                  </a:lnSpc>
                  <a:buClr>
                    <a:srgbClr val="000066"/>
                  </a:buClr>
                  <a:buSzPct val="70000"/>
                  <a:buFont typeface="+mj-lt"/>
                  <a:buAutoNum type="arabicPeriod"/>
                </a:pPr>
                <a:endParaRPr lang="en-US" altLang="en-US" sz="2400" dirty="0" smtClean="0">
                  <a:solidFill>
                    <a:srgbClr val="000066"/>
                  </a:solidFill>
                </a:endParaRPr>
              </a:p>
              <a:p>
                <a:pPr marL="514350" indent="-514350">
                  <a:lnSpc>
                    <a:spcPct val="105000"/>
                  </a:lnSpc>
                  <a:buClr>
                    <a:srgbClr val="000066"/>
                  </a:buClr>
                  <a:buSzPct val="70000"/>
                  <a:buFont typeface="+mj-lt"/>
                  <a:buAutoNum type="arabicPeriod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en-US" sz="2400" i="1" smtClean="0">
                            <a:solidFill>
                              <a:srgbClr val="000066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en-US" sz="2400" i="1" smtClean="0">
                            <a:solidFill>
                              <a:srgbClr val="000066"/>
                            </a:solidFill>
                            <a:latin typeface="Cambria Math"/>
                            <a:ea typeface="Cambria Math"/>
                          </a:rPr>
                          <m:t>↑</m:t>
                        </m:r>
                        <m:r>
                          <a:rPr lang="en-US" altLang="en-US" sz="2400" i="1" smtClean="0">
                            <a:solidFill>
                              <a:srgbClr val="000066"/>
                            </a:solidFill>
                            <a:latin typeface="Cambria Math"/>
                            <a:ea typeface="Cambria Math"/>
                          </a:rPr>
                          <m:t>𝐼𝑅</m:t>
                        </m:r>
                      </m:e>
                      <m:sub>
                        <m:r>
                          <a:rPr lang="en-US" altLang="en-US" sz="2400" i="1" smtClean="0">
                            <a:solidFill>
                              <a:srgbClr val="000066"/>
                            </a:solidFill>
                            <a:latin typeface="Cambria Math"/>
                          </a:rPr>
                          <m:t>𝐴</m:t>
                        </m:r>
                      </m:sub>
                    </m:sSub>
                    <m:r>
                      <a:rPr lang="en-US" altLang="en-US" sz="2400" i="1" smtClean="0">
                        <a:solidFill>
                          <a:srgbClr val="000066"/>
                        </a:solidFill>
                        <a:latin typeface="Cambria Math"/>
                      </a:rPr>
                      <m:t> </m:t>
                    </m:r>
                    <m:r>
                      <a:rPr lang="en-US" altLang="en-US" sz="2400" i="1" smtClean="0">
                        <a:solidFill>
                          <a:srgbClr val="000066"/>
                        </a:solidFill>
                        <a:latin typeface="Cambria Math"/>
                        <a:ea typeface="Cambria Math"/>
                      </a:rPr>
                      <m:t>⟹</m:t>
                    </m:r>
                    <m:r>
                      <a:rPr lang="en-US" altLang="en-US" sz="2400" b="0" i="1" smtClean="0">
                        <a:solidFill>
                          <a:srgbClr val="000066"/>
                        </a:solidFill>
                        <a:latin typeface="Cambria Math"/>
                        <a:ea typeface="Cambria Math"/>
                      </a:rPr>
                      <m:t> </m:t>
                    </m:r>
                    <m:r>
                      <a:rPr lang="en-US" altLang="en-US" sz="2400" i="1" smtClean="0">
                        <a:solidFill>
                          <a:srgbClr val="000066"/>
                        </a:solidFill>
                        <a:latin typeface="Cambria Math"/>
                        <a:ea typeface="Cambria Math"/>
                      </a:rPr>
                      <m:t>↑</m:t>
                    </m:r>
                    <m:r>
                      <a:rPr lang="en-US" altLang="en-US" sz="2400" b="0" i="1" smtClean="0">
                        <a:solidFill>
                          <a:srgbClr val="000066"/>
                        </a:solidFill>
                        <a:latin typeface="Cambria Math"/>
                        <a:ea typeface="Cambria Math"/>
                      </a:rPr>
                      <m:t>𝑐𝑜𝑠𝑡</m:t>
                    </m:r>
                    <m:r>
                      <a:rPr lang="en-US" altLang="en-US" sz="2400" b="0" i="1" smtClean="0">
                        <a:solidFill>
                          <a:srgbClr val="000066"/>
                        </a:solidFill>
                        <a:latin typeface="Cambria Math"/>
                        <a:ea typeface="Cambria Math"/>
                      </a:rPr>
                      <m:t> </m:t>
                    </m:r>
                    <m:r>
                      <a:rPr lang="en-US" altLang="en-US" sz="2400" b="0" i="1" smtClean="0">
                        <a:solidFill>
                          <a:srgbClr val="000066"/>
                        </a:solidFill>
                        <a:latin typeface="Cambria Math"/>
                        <a:ea typeface="Cambria Math"/>
                      </a:rPr>
                      <m:t>𝑜𝑓</m:t>
                    </m:r>
                    <m:r>
                      <a:rPr lang="en-US" altLang="en-US" sz="2400" b="0" i="1" smtClean="0">
                        <a:solidFill>
                          <a:srgbClr val="000066"/>
                        </a:solidFill>
                        <a:latin typeface="Cambria Math"/>
                        <a:ea typeface="Cambria Math"/>
                      </a:rPr>
                      <m:t> </m:t>
                    </m:r>
                    <m:r>
                      <a:rPr lang="en-US" altLang="en-US" sz="2400" b="0" i="1" smtClean="0">
                        <a:solidFill>
                          <a:srgbClr val="000066"/>
                        </a:solidFill>
                        <a:latin typeface="Cambria Math"/>
                        <a:ea typeface="Cambria Math"/>
                      </a:rPr>
                      <m:t>𝑓𝑢𝑛𝑑𝑖𝑛𝑔</m:t>
                    </m:r>
                    <m:r>
                      <a:rPr lang="en-US" altLang="en-US" sz="2400" b="0" i="1" smtClean="0">
                        <a:solidFill>
                          <a:srgbClr val="000066"/>
                        </a:solidFill>
                        <a:latin typeface="Cambria Math"/>
                        <a:ea typeface="Cambria Math"/>
                      </a:rPr>
                      <m:t> </m:t>
                    </m:r>
                    <m:r>
                      <a:rPr lang="en-US" altLang="en-US" sz="2400" b="0" i="1" smtClean="0">
                        <a:solidFill>
                          <a:srgbClr val="000066"/>
                        </a:solidFill>
                        <a:latin typeface="Cambria Math"/>
                        <a:ea typeface="Cambria Math"/>
                      </a:rPr>
                      <m:t>𝑖𝑛</m:t>
                    </m:r>
                    <m:r>
                      <a:rPr lang="en-US" altLang="en-US" sz="2400" b="0" i="1" smtClean="0">
                        <a:solidFill>
                          <a:srgbClr val="000066"/>
                        </a:solidFill>
                        <a:latin typeface="Cambria Math"/>
                        <a:ea typeface="Cambria Math"/>
                      </a:rPr>
                      <m:t> </m:t>
                    </m:r>
                    <m:sSub>
                      <m:sSubPr>
                        <m:ctrlPr>
                          <a:rPr lang="en-US" altLang="en-US" sz="2400" i="1">
                            <a:solidFill>
                              <a:srgbClr val="000066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en-US" sz="2400" i="1">
                            <a:solidFill>
                              <a:srgbClr val="000066"/>
                            </a:solidFill>
                            <a:latin typeface="Cambria Math"/>
                          </a:rPr>
                          <m:t>𝐿𝐶</m:t>
                        </m:r>
                      </m:e>
                      <m:sub>
                        <m:r>
                          <a:rPr lang="en-US" altLang="en-US" sz="2400" i="1">
                            <a:solidFill>
                              <a:srgbClr val="000066"/>
                            </a:solidFill>
                            <a:latin typeface="Cambria Math"/>
                          </a:rPr>
                          <m:t>𝐴</m:t>
                        </m:r>
                      </m:sub>
                    </m:sSub>
                    <m:r>
                      <a:rPr lang="en-US" altLang="en-US" sz="2400" i="1">
                        <a:solidFill>
                          <a:srgbClr val="000066"/>
                        </a:solidFill>
                        <a:latin typeface="Cambria Math"/>
                        <a:ea typeface="Cambria Math"/>
                      </a:rPr>
                      <m:t>⟹</m:t>
                    </m:r>
                    <m:r>
                      <a:rPr lang="en-US" altLang="en-US" sz="2400" b="0" i="1" smtClean="0">
                        <a:solidFill>
                          <a:srgbClr val="000066"/>
                        </a:solidFill>
                        <a:latin typeface="Cambria Math"/>
                        <a:ea typeface="Cambria Math"/>
                      </a:rPr>
                      <m:t> ↑</m:t>
                    </m:r>
                    <m:sSub>
                      <m:sSubPr>
                        <m:ctrlPr>
                          <a:rPr lang="en-US" altLang="en-US" sz="2400" i="1" smtClean="0">
                            <a:solidFill>
                              <a:srgbClr val="000066"/>
                            </a:solidFill>
                            <a:latin typeface="Cambria Math"/>
                            <a:ea typeface="Cambria Math"/>
                          </a:rPr>
                        </m:ctrlPr>
                      </m:sSubPr>
                      <m:e>
                        <m:r>
                          <a:rPr lang="en-US" altLang="en-US" sz="2400" i="1" smtClean="0">
                            <a:solidFill>
                              <a:srgbClr val="000066"/>
                            </a:solidFill>
                            <a:latin typeface="Cambria Math"/>
                            <a:ea typeface="Cambria Math"/>
                          </a:rPr>
                          <m:t>%</m:t>
                        </m:r>
                        <m:r>
                          <a:rPr lang="en-US" altLang="en-US" sz="2400" i="1" smtClean="0">
                            <a:solidFill>
                              <a:srgbClr val="000066"/>
                            </a:solidFill>
                            <a:latin typeface="Cambria Math"/>
                            <a:ea typeface="Cambria Math"/>
                          </a:rPr>
                          <m:t>𝐹𝐶𝐿</m:t>
                        </m:r>
                      </m:e>
                      <m:sub>
                        <m:r>
                          <a:rPr lang="en-US" altLang="en-US" sz="2400" i="1" smtClean="0">
                            <a:solidFill>
                              <a:srgbClr val="000066"/>
                            </a:solidFill>
                            <a:latin typeface="Cambria Math"/>
                            <a:ea typeface="Cambria Math"/>
                          </a:rPr>
                          <m:t>𝐴</m:t>
                        </m:r>
                      </m:sub>
                    </m:sSub>
                  </m:oMath>
                </a14:m>
                <a:endParaRPr lang="en-US" altLang="en-US" sz="2400" dirty="0" smtClean="0">
                  <a:solidFill>
                    <a:srgbClr val="000066"/>
                  </a:solidFill>
                </a:endParaRPr>
              </a:p>
              <a:p>
                <a:pPr marL="514350" indent="-514350">
                  <a:lnSpc>
                    <a:spcPct val="105000"/>
                  </a:lnSpc>
                  <a:buClr>
                    <a:srgbClr val="000066"/>
                  </a:buClr>
                  <a:buSzPct val="70000"/>
                  <a:buFont typeface="+mj-lt"/>
                  <a:buAutoNum type="arabicPeriod"/>
                </a:pPr>
                <a:endParaRPr lang="en-US" altLang="en-US" sz="2000" dirty="0" smtClean="0">
                  <a:solidFill>
                    <a:srgbClr val="000066"/>
                  </a:solidFill>
                </a:endParaRPr>
              </a:p>
              <a:p>
                <a:pPr marL="514350" indent="-514350">
                  <a:lnSpc>
                    <a:spcPct val="105000"/>
                  </a:lnSpc>
                  <a:buClr>
                    <a:srgbClr val="000066"/>
                  </a:buClr>
                  <a:buSzPct val="70000"/>
                  <a:buFont typeface="+mj-lt"/>
                  <a:buAutoNum type="arabicPeriod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en-US" sz="2400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en-US" sz="2400" i="1">
                            <a:solidFill>
                              <a:srgbClr val="C00000"/>
                            </a:solidFill>
                            <a:latin typeface="Cambria Math"/>
                            <a:ea typeface="Cambria Math"/>
                          </a:rPr>
                          <m:t>↑</m:t>
                        </m:r>
                        <m:r>
                          <a:rPr lang="en-US" altLang="en-US" sz="2400" i="1">
                            <a:solidFill>
                              <a:srgbClr val="C00000"/>
                            </a:solidFill>
                            <a:latin typeface="Cambria Math"/>
                            <a:ea typeface="Cambria Math"/>
                          </a:rPr>
                          <m:t>𝐼𝑅</m:t>
                        </m:r>
                      </m:e>
                      <m:sub>
                        <m:r>
                          <a:rPr lang="en-US" altLang="en-US" sz="2400" b="0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𝐵</m:t>
                        </m:r>
                      </m:sub>
                    </m:sSub>
                    <m:r>
                      <a:rPr lang="en-US" altLang="en-US" sz="2400" i="1">
                        <a:solidFill>
                          <a:srgbClr val="000066"/>
                        </a:solidFill>
                        <a:latin typeface="Cambria Math"/>
                      </a:rPr>
                      <m:t> </m:t>
                    </m:r>
                    <m:r>
                      <a:rPr lang="en-US" altLang="en-US" sz="2400" i="1" smtClean="0">
                        <a:solidFill>
                          <a:srgbClr val="C00000"/>
                        </a:solidFill>
                        <a:latin typeface="Cambria Math"/>
                        <a:ea typeface="Cambria Math"/>
                      </a:rPr>
                      <m:t>⟹</m:t>
                    </m:r>
                    <m:sSub>
                      <m:sSubPr>
                        <m:ctrlPr>
                          <a:rPr lang="en-US" altLang="en-US" sz="2400" i="1">
                            <a:solidFill>
                              <a:srgbClr val="C00000"/>
                            </a:solidFill>
                            <a:latin typeface="Cambria Math"/>
                            <a:ea typeface="Cambria Math"/>
                          </a:rPr>
                        </m:ctrlPr>
                      </m:sSubPr>
                      <m:e>
                        <m:r>
                          <a:rPr lang="en-US" altLang="en-US" sz="2400" i="1">
                            <a:solidFill>
                              <a:srgbClr val="C00000"/>
                            </a:solidFill>
                            <a:latin typeface="Cambria Math"/>
                            <a:ea typeface="Cambria Math"/>
                          </a:rPr>
                          <m:t>𝐿𝐶</m:t>
                        </m:r>
                      </m:e>
                      <m:sub>
                        <m:r>
                          <a:rPr lang="en-US" altLang="en-US" sz="2400" i="1">
                            <a:solidFill>
                              <a:srgbClr val="C00000"/>
                            </a:solidFill>
                            <a:latin typeface="Cambria Math"/>
                            <a:ea typeface="Cambria Math"/>
                          </a:rPr>
                          <m:t>𝐵</m:t>
                        </m:r>
                      </m:sub>
                    </m:sSub>
                    <m:r>
                      <a:rPr lang="en-US" altLang="en-US" sz="2400" b="0" i="1" smtClean="0">
                        <a:solidFill>
                          <a:srgbClr val="C00000"/>
                        </a:solidFill>
                        <a:latin typeface="Cambria Math"/>
                        <a:ea typeface="Cambria Math"/>
                      </a:rPr>
                      <m:t> </m:t>
                    </m:r>
                    <m:r>
                      <a:rPr lang="en-US" altLang="en-US" sz="2400" b="0" i="1" smtClean="0">
                        <a:solidFill>
                          <a:srgbClr val="C00000"/>
                        </a:solidFill>
                        <a:latin typeface="Cambria Math"/>
                        <a:ea typeface="Cambria Math"/>
                      </a:rPr>
                      <m:t>𝑎𝑝𝑝</m:t>
                    </m:r>
                    <m:r>
                      <a:rPr lang="en-US" altLang="en-US" sz="2400" i="1">
                        <a:solidFill>
                          <a:srgbClr val="C00000"/>
                        </a:solidFill>
                        <a:latin typeface="Cambria Math"/>
                        <a:ea typeface="Cambria Math"/>
                      </a:rPr>
                      <m:t>⟹</m:t>
                    </m:r>
                    <m:r>
                      <a:rPr lang="en-US" altLang="en-US" sz="2400" b="0" i="1" smtClean="0">
                        <a:solidFill>
                          <a:srgbClr val="C00000"/>
                        </a:solidFill>
                        <a:latin typeface="Cambria Math"/>
                        <a:ea typeface="Cambria Math"/>
                      </a:rPr>
                      <m:t> </m:t>
                    </m:r>
                    <m:sSub>
                      <m:sSubPr>
                        <m:ctrlPr>
                          <a:rPr lang="en-US" altLang="en-US" sz="2400" i="1">
                            <a:solidFill>
                              <a:srgbClr val="C00000"/>
                            </a:solidFill>
                            <a:latin typeface="Cambria Math"/>
                            <a:ea typeface="Cambria Math"/>
                          </a:rPr>
                        </m:ctrlPr>
                      </m:sSubPr>
                      <m:e>
                        <m:r>
                          <a:rPr lang="en-US" altLang="en-US" sz="2400" i="1" smtClean="0">
                            <a:solidFill>
                              <a:srgbClr val="C00000"/>
                            </a:solidFill>
                            <a:latin typeface="Cambria Math"/>
                            <a:ea typeface="Cambria Math"/>
                          </a:rPr>
                          <m:t>↑</m:t>
                        </m:r>
                        <m:r>
                          <a:rPr lang="en-US" altLang="en-US" sz="2400" b="0" i="1" smtClean="0">
                            <a:solidFill>
                              <a:srgbClr val="C00000"/>
                            </a:solidFill>
                            <a:latin typeface="Cambria Math"/>
                            <a:ea typeface="Cambria Math"/>
                          </a:rPr>
                          <m:t>𝐼</m:t>
                        </m:r>
                      </m:e>
                      <m:sub>
                        <m:r>
                          <a:rPr lang="en-US" altLang="en-US" sz="2400" i="1">
                            <a:solidFill>
                              <a:srgbClr val="C00000"/>
                            </a:solidFill>
                            <a:latin typeface="Cambria Math"/>
                            <a:ea typeface="Cambria Math"/>
                          </a:rPr>
                          <m:t>𝐵</m:t>
                        </m:r>
                      </m:sub>
                    </m:sSub>
                    <m:r>
                      <a:rPr lang="en-US" altLang="en-US" sz="2400" b="0" i="1" smtClean="0">
                        <a:solidFill>
                          <a:srgbClr val="C00000"/>
                        </a:solidFill>
                        <a:latin typeface="Cambria Math"/>
                        <a:ea typeface="Cambria Math"/>
                      </a:rPr>
                      <m:t> &amp;</m:t>
                    </m:r>
                    <m:sSub>
                      <m:sSubPr>
                        <m:ctrlPr>
                          <a:rPr lang="en-US" altLang="en-US" sz="2400" i="1">
                            <a:solidFill>
                              <a:srgbClr val="C00000"/>
                            </a:solidFill>
                            <a:latin typeface="Cambria Math"/>
                            <a:ea typeface="Cambria Math"/>
                          </a:rPr>
                        </m:ctrlPr>
                      </m:sSubPr>
                      <m:e>
                        <m:r>
                          <a:rPr lang="en-US" altLang="en-US" sz="2400" i="1" dirty="0" smtClean="0">
                            <a:solidFill>
                              <a:srgbClr val="C00000"/>
                            </a:solidFill>
                            <a:latin typeface="Cambria Math"/>
                            <a:ea typeface="Cambria Math"/>
                          </a:rPr>
                          <m:t>↓</m:t>
                        </m:r>
                        <m:r>
                          <a:rPr lang="en-US" altLang="en-US" sz="2400" b="0" i="1" smtClean="0">
                            <a:solidFill>
                              <a:srgbClr val="C00000"/>
                            </a:solidFill>
                            <a:latin typeface="Cambria Math"/>
                            <a:ea typeface="Cambria Math"/>
                          </a:rPr>
                          <m:t>𝐸</m:t>
                        </m:r>
                      </m:e>
                      <m:sub>
                        <m:r>
                          <a:rPr lang="en-US" altLang="en-US" sz="2400" i="1">
                            <a:solidFill>
                              <a:srgbClr val="C00000"/>
                            </a:solidFill>
                            <a:latin typeface="Cambria Math"/>
                            <a:ea typeface="Cambria Math"/>
                          </a:rPr>
                          <m:t>𝐵</m:t>
                        </m:r>
                      </m:sub>
                    </m:sSub>
                    <m:r>
                      <a:rPr lang="en-US" altLang="en-US" sz="2400" b="0" i="1" smtClean="0">
                        <a:solidFill>
                          <a:srgbClr val="C00000"/>
                        </a:solidFill>
                        <a:latin typeface="Cambria Math"/>
                        <a:ea typeface="Cambria Math"/>
                      </a:rPr>
                      <m:t> </m:t>
                    </m:r>
                    <m:r>
                      <a:rPr lang="en-US" altLang="en-US" sz="2400" i="1">
                        <a:solidFill>
                          <a:srgbClr val="C00000"/>
                        </a:solidFill>
                        <a:latin typeface="Cambria Math"/>
                        <a:ea typeface="Cambria Math"/>
                      </a:rPr>
                      <m:t>⟹</m:t>
                    </m:r>
                    <m:r>
                      <a:rPr lang="en-US" altLang="en-US" sz="2400" b="0" i="1" smtClean="0">
                        <a:solidFill>
                          <a:srgbClr val="C00000"/>
                        </a:solidFill>
                        <a:latin typeface="Cambria Math"/>
                        <a:ea typeface="Cambria Math"/>
                      </a:rPr>
                      <m:t> </m:t>
                    </m:r>
                    <m:r>
                      <a:rPr lang="en-US" altLang="en-US" sz="2400" i="1">
                        <a:solidFill>
                          <a:srgbClr val="000066"/>
                        </a:solidFill>
                        <a:latin typeface="Cambria Math"/>
                        <a:ea typeface="Cambria Math"/>
                      </a:rPr>
                      <m:t>↑</m:t>
                    </m:r>
                    <m:sSub>
                      <m:sSubPr>
                        <m:ctrlPr>
                          <a:rPr lang="en-US" altLang="en-US" sz="2400" i="1">
                            <a:solidFill>
                              <a:srgbClr val="000066"/>
                            </a:solidFill>
                            <a:latin typeface="Cambria Math"/>
                            <a:ea typeface="Cambria Math"/>
                          </a:rPr>
                        </m:ctrlPr>
                      </m:sSubPr>
                      <m:e>
                        <m:r>
                          <a:rPr lang="en-US" altLang="en-US" sz="2400" i="1">
                            <a:solidFill>
                              <a:srgbClr val="000066"/>
                            </a:solidFill>
                            <a:latin typeface="Cambria Math"/>
                            <a:ea typeface="Cambria Math"/>
                          </a:rPr>
                          <m:t>𝐹𝐶</m:t>
                        </m:r>
                      </m:e>
                      <m:sub>
                        <m:r>
                          <a:rPr lang="en-US" altLang="en-US" sz="2400" i="1">
                            <a:solidFill>
                              <a:srgbClr val="000066"/>
                            </a:solidFill>
                            <a:latin typeface="Cambria Math"/>
                            <a:ea typeface="Cambria Math"/>
                          </a:rPr>
                          <m:t>𝐴</m:t>
                        </m:r>
                      </m:sub>
                    </m:sSub>
                    <m:r>
                      <a:rPr lang="en-US" altLang="en-US" sz="2400" i="1" smtClean="0">
                        <a:solidFill>
                          <a:srgbClr val="000066"/>
                        </a:solidFill>
                        <a:latin typeface="Cambria Math"/>
                        <a:ea typeface="Cambria Math"/>
                      </a:rPr>
                      <m:t>⟹</m:t>
                    </m:r>
                    <m:r>
                      <a:rPr lang="en-US" altLang="en-US" sz="2400" b="0" i="1" smtClean="0">
                        <a:solidFill>
                          <a:srgbClr val="000066"/>
                        </a:solidFill>
                        <a:latin typeface="Cambria Math"/>
                        <a:ea typeface="Cambria Math"/>
                      </a:rPr>
                      <m:t> </m:t>
                    </m:r>
                  </m:oMath>
                </a14:m>
                <a:endParaRPr lang="en-US" altLang="en-US" sz="2400" b="0" i="1" dirty="0" smtClean="0">
                  <a:solidFill>
                    <a:srgbClr val="000066"/>
                  </a:solidFill>
                  <a:latin typeface="Cambria Math"/>
                  <a:ea typeface="Cambria Math"/>
                </a:endParaRPr>
              </a:p>
              <a:p>
                <a:pPr marL="0" indent="0">
                  <a:lnSpc>
                    <a:spcPct val="105000"/>
                  </a:lnSpc>
                  <a:buClr>
                    <a:srgbClr val="000066"/>
                  </a:buClr>
                  <a:buSzPct val="70000"/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en-US" sz="2400" i="1" dirty="0">
                          <a:solidFill>
                            <a:srgbClr val="000066"/>
                          </a:solidFill>
                          <a:latin typeface="Cambria Math"/>
                          <a:ea typeface="Cambria Math"/>
                        </a:rPr>
                        <m:t>↓</m:t>
                      </m:r>
                      <m:r>
                        <a:rPr lang="en-US" altLang="en-US" sz="2400" i="1">
                          <a:solidFill>
                            <a:srgbClr val="000066"/>
                          </a:solidFill>
                          <a:latin typeface="Cambria Math"/>
                          <a:ea typeface="Cambria Math"/>
                        </a:rPr>
                        <m:t>𝑐𝑜𝑠𝑡</m:t>
                      </m:r>
                      <m:r>
                        <a:rPr lang="en-US" altLang="en-US" sz="2400" i="1">
                          <a:solidFill>
                            <a:srgbClr val="000066"/>
                          </a:solidFill>
                          <a:latin typeface="Cambria Math"/>
                          <a:ea typeface="Cambria Math"/>
                        </a:rPr>
                        <m:t> </m:t>
                      </m:r>
                      <m:r>
                        <a:rPr lang="en-US" altLang="en-US" sz="2400" i="1">
                          <a:solidFill>
                            <a:srgbClr val="000066"/>
                          </a:solidFill>
                          <a:latin typeface="Cambria Math"/>
                          <a:ea typeface="Cambria Math"/>
                        </a:rPr>
                        <m:t>𝑜𝑓</m:t>
                      </m:r>
                      <m:r>
                        <a:rPr lang="en-US" altLang="en-US" sz="2400" i="1">
                          <a:solidFill>
                            <a:srgbClr val="000066"/>
                          </a:solidFill>
                          <a:latin typeface="Cambria Math"/>
                          <a:ea typeface="Cambria Math"/>
                        </a:rPr>
                        <m:t> </m:t>
                      </m:r>
                      <m:r>
                        <a:rPr lang="en-US" altLang="en-US" sz="2400" i="1">
                          <a:solidFill>
                            <a:srgbClr val="000066"/>
                          </a:solidFill>
                          <a:latin typeface="Cambria Math"/>
                          <a:ea typeface="Cambria Math"/>
                        </a:rPr>
                        <m:t>𝑓𝑢𝑛𝑑𝑖𝑛𝑔</m:t>
                      </m:r>
                      <m:r>
                        <a:rPr lang="en-US" altLang="en-US" sz="2400" i="1">
                          <a:solidFill>
                            <a:srgbClr val="000066"/>
                          </a:solidFill>
                          <a:latin typeface="Cambria Math"/>
                          <a:ea typeface="Cambria Math"/>
                        </a:rPr>
                        <m:t> </m:t>
                      </m:r>
                      <m:r>
                        <a:rPr lang="en-US" altLang="en-US" sz="2400" i="1">
                          <a:solidFill>
                            <a:srgbClr val="000066"/>
                          </a:solidFill>
                          <a:latin typeface="Cambria Math"/>
                          <a:ea typeface="Cambria Math"/>
                        </a:rPr>
                        <m:t>𝑖𝑛</m:t>
                      </m:r>
                      <m:r>
                        <a:rPr lang="en-US" altLang="en-US" sz="2400" i="1">
                          <a:solidFill>
                            <a:srgbClr val="000066"/>
                          </a:solidFill>
                          <a:latin typeface="Cambria Math"/>
                          <a:ea typeface="Cambria Math"/>
                        </a:rPr>
                        <m:t> </m:t>
                      </m:r>
                      <m:sSub>
                        <m:sSubPr>
                          <m:ctrlPr>
                            <a:rPr lang="en-US" altLang="en-US" sz="2400" i="1">
                              <a:solidFill>
                                <a:srgbClr val="000066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en-US" sz="2400" b="0" i="1" smtClean="0">
                              <a:solidFill>
                                <a:srgbClr val="000066"/>
                              </a:solidFill>
                              <a:latin typeface="Cambria Math"/>
                            </a:rPr>
                            <m:t>𝐹</m:t>
                          </m:r>
                          <m:r>
                            <a:rPr lang="en-US" altLang="en-US" sz="2400" i="1">
                              <a:solidFill>
                                <a:srgbClr val="000066"/>
                              </a:solidFill>
                              <a:latin typeface="Cambria Math"/>
                            </a:rPr>
                            <m:t>𝐶</m:t>
                          </m:r>
                        </m:e>
                        <m:sub>
                          <m:r>
                            <a:rPr lang="en-US" altLang="en-US" sz="2400" i="1">
                              <a:solidFill>
                                <a:srgbClr val="000066"/>
                              </a:solidFill>
                              <a:latin typeface="Cambria Math"/>
                            </a:rPr>
                            <m:t>𝐴</m:t>
                          </m:r>
                        </m:sub>
                      </m:sSub>
                      <m:r>
                        <a:rPr lang="en-US" altLang="en-US" sz="2400" i="1">
                          <a:solidFill>
                            <a:srgbClr val="000066"/>
                          </a:solidFill>
                          <a:latin typeface="Cambria Math"/>
                          <a:ea typeface="Cambria Math"/>
                        </a:rPr>
                        <m:t>⟹</m:t>
                      </m:r>
                      <m:r>
                        <a:rPr lang="en-US" altLang="en-US" sz="2400" b="0" i="1" smtClean="0">
                          <a:solidFill>
                            <a:srgbClr val="000066"/>
                          </a:solidFill>
                          <a:latin typeface="Cambria Math"/>
                          <a:ea typeface="Cambria Math"/>
                        </a:rPr>
                        <m:t> </m:t>
                      </m:r>
                      <m:r>
                        <a:rPr lang="en-US" altLang="en-US" sz="2400" i="1">
                          <a:solidFill>
                            <a:srgbClr val="000066"/>
                          </a:solidFill>
                          <a:latin typeface="Cambria Math"/>
                          <a:ea typeface="Cambria Math"/>
                        </a:rPr>
                        <m:t>↑</m:t>
                      </m:r>
                      <m:sSub>
                        <m:sSubPr>
                          <m:ctrlPr>
                            <a:rPr lang="en-US" altLang="en-US" sz="2400" i="1">
                              <a:solidFill>
                                <a:srgbClr val="000066"/>
                              </a:solidFill>
                              <a:latin typeface="Cambria Math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en-US" altLang="en-US" sz="2400" i="1">
                              <a:solidFill>
                                <a:srgbClr val="000066"/>
                              </a:solidFill>
                              <a:latin typeface="Cambria Math"/>
                              <a:ea typeface="Cambria Math"/>
                            </a:rPr>
                            <m:t>%</m:t>
                          </m:r>
                          <m:r>
                            <a:rPr lang="en-US" altLang="en-US" sz="2400" i="1">
                              <a:solidFill>
                                <a:srgbClr val="000066"/>
                              </a:solidFill>
                              <a:latin typeface="Cambria Math"/>
                              <a:ea typeface="Cambria Math"/>
                            </a:rPr>
                            <m:t>𝐹𝐶𝐿</m:t>
                          </m:r>
                        </m:e>
                        <m:sub>
                          <m:r>
                            <a:rPr lang="en-US" altLang="en-US" sz="2400" i="1">
                              <a:solidFill>
                                <a:srgbClr val="000066"/>
                              </a:solidFill>
                              <a:latin typeface="Cambria Math"/>
                              <a:ea typeface="Cambria Math"/>
                            </a:rPr>
                            <m:t>𝐴</m:t>
                          </m:r>
                        </m:sub>
                      </m:sSub>
                    </m:oMath>
                  </m:oMathPara>
                </a14:m>
                <a:endParaRPr lang="en-US" altLang="en-US" sz="2400" dirty="0" smtClean="0">
                  <a:solidFill>
                    <a:srgbClr val="000066"/>
                  </a:solidFill>
                </a:endParaRPr>
              </a:p>
              <a:p>
                <a:pPr marL="514350" indent="-514350">
                  <a:lnSpc>
                    <a:spcPct val="105000"/>
                  </a:lnSpc>
                  <a:buClr>
                    <a:srgbClr val="000066"/>
                  </a:buClr>
                  <a:buSzPct val="70000"/>
                  <a:buFont typeface="+mj-lt"/>
                  <a:buAutoNum type="arabicPeriod"/>
                </a:pPr>
                <a:endParaRPr lang="en-US" altLang="en-US" sz="2000" dirty="0" smtClean="0">
                  <a:solidFill>
                    <a:srgbClr val="000066"/>
                  </a:solidFill>
                </a:endParaRPr>
              </a:p>
              <a:p>
                <a:pPr marL="514350" indent="-514350">
                  <a:lnSpc>
                    <a:spcPct val="105000"/>
                  </a:lnSpc>
                  <a:buClr>
                    <a:srgbClr val="000066"/>
                  </a:buClr>
                  <a:buSzPct val="70000"/>
                  <a:buFont typeface="+mj-lt"/>
                  <a:buAutoNum type="arabicPeriod" startAt="3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en-US" sz="2400" i="1" smtClean="0">
                            <a:solidFill>
                              <a:srgbClr val="000066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en-US" sz="2400" i="1">
                            <a:solidFill>
                              <a:srgbClr val="000066"/>
                            </a:solidFill>
                            <a:latin typeface="Cambria Math"/>
                            <a:ea typeface="Cambria Math"/>
                          </a:rPr>
                          <m:t>↑</m:t>
                        </m:r>
                        <m:r>
                          <a:rPr lang="en-US" altLang="en-US" sz="2400" i="1" smtClean="0">
                            <a:solidFill>
                              <a:srgbClr val="000066"/>
                            </a:solidFill>
                            <a:latin typeface="Cambria Math"/>
                            <a:ea typeface="Cambria Math"/>
                          </a:rPr>
                          <m:t>𝑀𝑃𝑃</m:t>
                        </m:r>
                      </m:e>
                      <m:sub>
                        <m:r>
                          <a:rPr lang="en-US" altLang="en-US" sz="2400" b="0" i="1" smtClean="0">
                            <a:solidFill>
                              <a:srgbClr val="000066"/>
                            </a:solidFill>
                            <a:latin typeface="Cambria Math"/>
                            <a:ea typeface="Cambria Math"/>
                          </a:rPr>
                          <m:t>𝐴</m:t>
                        </m:r>
                      </m:sub>
                    </m:sSub>
                    <m:r>
                      <a:rPr lang="en-US" altLang="en-US" sz="2400" i="1">
                        <a:solidFill>
                          <a:srgbClr val="000066"/>
                        </a:solidFill>
                        <a:latin typeface="Cambria Math"/>
                      </a:rPr>
                      <m:t> </m:t>
                    </m:r>
                    <m:r>
                      <a:rPr lang="en-US" altLang="en-US" sz="2400" i="1">
                        <a:solidFill>
                          <a:srgbClr val="000066"/>
                        </a:solidFill>
                        <a:latin typeface="Cambria Math"/>
                        <a:ea typeface="Cambria Math"/>
                      </a:rPr>
                      <m:t>⟹</m:t>
                    </m:r>
                    <m:sSub>
                      <m:sSubPr>
                        <m:ctrlPr>
                          <a:rPr lang="en-US" altLang="en-US" sz="2400" i="1" smtClean="0">
                            <a:solidFill>
                              <a:srgbClr val="000066"/>
                            </a:solidFill>
                            <a:latin typeface="Cambria Math"/>
                            <a:ea typeface="Cambria Math"/>
                          </a:rPr>
                        </m:ctrlPr>
                      </m:sSubPr>
                      <m:e>
                        <m:d>
                          <m:dPr>
                            <m:ctrlPr>
                              <a:rPr lang="en-US" altLang="en-US" sz="2400" b="0" i="1" dirty="0" smtClean="0">
                                <a:solidFill>
                                  <a:srgbClr val="000066"/>
                                </a:solidFill>
                                <a:latin typeface="Cambria Math"/>
                                <a:ea typeface="Cambria Math"/>
                              </a:rPr>
                            </m:ctrlPr>
                          </m:dPr>
                          <m:e>
                            <m:r>
                              <a:rPr lang="en-US" altLang="en-US" sz="2400" i="1" dirty="0">
                                <a:solidFill>
                                  <a:srgbClr val="000066"/>
                                </a:solidFill>
                                <a:latin typeface="Cambria Math"/>
                                <a:ea typeface="Cambria Math"/>
                              </a:rPr>
                              <m:t>𝑙𝑖𝑚𝑖𝑡𝑠</m:t>
                            </m:r>
                            <m:r>
                              <a:rPr lang="en-US" altLang="en-US" sz="2400" i="1" dirty="0">
                                <a:solidFill>
                                  <a:srgbClr val="000066"/>
                                </a:solidFill>
                                <a:latin typeface="Cambria Math"/>
                                <a:ea typeface="Cambria Math"/>
                              </a:rPr>
                              <m:t> </m:t>
                            </m:r>
                            <m:r>
                              <a:rPr lang="en-US" altLang="en-US" sz="2400" i="1" dirty="0">
                                <a:solidFill>
                                  <a:srgbClr val="000066"/>
                                </a:solidFill>
                                <a:latin typeface="Cambria Math"/>
                                <a:ea typeface="Cambria Math"/>
                              </a:rPr>
                              <m:t>𝑜𝑛</m:t>
                            </m:r>
                            <m:r>
                              <a:rPr lang="en-US" altLang="en-US" sz="2400" i="1" dirty="0">
                                <a:solidFill>
                                  <a:srgbClr val="000066"/>
                                </a:solidFill>
                                <a:latin typeface="Cambria Math"/>
                                <a:ea typeface="Cambria Math"/>
                              </a:rPr>
                              <m:t> </m:t>
                            </m:r>
                            <m:r>
                              <a:rPr lang="en-US" altLang="en-US" sz="2400" i="1" dirty="0">
                                <a:solidFill>
                                  <a:srgbClr val="000066"/>
                                </a:solidFill>
                                <a:latin typeface="Cambria Math"/>
                                <a:ea typeface="Cambria Math"/>
                              </a:rPr>
                              <m:t>𝐹𝐶</m:t>
                            </m:r>
                            <m:r>
                              <a:rPr lang="en-US" altLang="en-US" sz="2400" i="1" dirty="0">
                                <a:solidFill>
                                  <a:srgbClr val="000066"/>
                                </a:solidFill>
                                <a:latin typeface="Cambria Math"/>
                                <a:ea typeface="Cambria Math"/>
                              </a:rPr>
                              <m:t> </m:t>
                            </m:r>
                            <m:r>
                              <a:rPr lang="en-US" altLang="en-US" sz="2400" i="1" dirty="0">
                                <a:solidFill>
                                  <a:srgbClr val="000066"/>
                                </a:solidFill>
                                <a:latin typeface="Cambria Math"/>
                                <a:ea typeface="Cambria Math"/>
                              </a:rPr>
                              <m:t>𝑓𝑢𝑛𝑑𝑖𝑛𝑔</m:t>
                            </m:r>
                          </m:e>
                        </m:d>
                      </m:e>
                      <m:sub>
                        <m:r>
                          <a:rPr lang="en-US" altLang="en-US" sz="2400" b="0" i="1" smtClean="0">
                            <a:solidFill>
                              <a:srgbClr val="000066"/>
                            </a:solidFill>
                            <a:latin typeface="Cambria Math"/>
                            <a:ea typeface="Cambria Math"/>
                          </a:rPr>
                          <m:t>𝐴</m:t>
                        </m:r>
                      </m:sub>
                    </m:sSub>
                    <m:r>
                      <a:rPr lang="en-US" altLang="en-US" sz="2400" b="0" i="1" smtClean="0">
                        <a:solidFill>
                          <a:srgbClr val="000066"/>
                        </a:solidFill>
                        <a:latin typeface="Cambria Math"/>
                        <a:ea typeface="Cambria Math"/>
                      </a:rPr>
                      <m:t> </m:t>
                    </m:r>
                    <m:r>
                      <a:rPr lang="en-US" altLang="en-US" sz="2400" i="1">
                        <a:solidFill>
                          <a:srgbClr val="000066"/>
                        </a:solidFill>
                        <a:latin typeface="Cambria Math"/>
                        <a:ea typeface="Cambria Math"/>
                      </a:rPr>
                      <m:t>⟹</m:t>
                    </m:r>
                    <m:r>
                      <a:rPr lang="en-US" altLang="en-US" sz="2400" b="0" i="1" smtClean="0">
                        <a:solidFill>
                          <a:srgbClr val="000066"/>
                        </a:solidFill>
                        <a:latin typeface="Cambria Math"/>
                        <a:ea typeface="Cambria Math"/>
                      </a:rPr>
                      <m:t> </m:t>
                    </m:r>
                    <m:r>
                      <a:rPr lang="en-US" altLang="en-US" sz="2400" i="1" dirty="0" smtClean="0">
                        <a:solidFill>
                          <a:srgbClr val="000066"/>
                        </a:solidFill>
                        <a:latin typeface="Cambria Math"/>
                        <a:ea typeface="Cambria Math"/>
                      </a:rPr>
                      <m:t>↓</m:t>
                    </m:r>
                    <m:d>
                      <m:dPr>
                        <m:ctrlPr>
                          <a:rPr lang="en-US" altLang="en-US" sz="2400" i="1" dirty="0" smtClean="0">
                            <a:solidFill>
                              <a:srgbClr val="000066"/>
                            </a:solidFill>
                            <a:latin typeface="Cambria Math"/>
                            <a:ea typeface="Cambria Math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en-US" sz="2400" i="1" smtClean="0">
                                <a:solidFill>
                                  <a:srgbClr val="000066"/>
                                </a:solidFill>
                                <a:latin typeface="Cambria Math"/>
                                <a:ea typeface="Cambria Math"/>
                              </a:rPr>
                            </m:ctrlPr>
                          </m:sSubPr>
                          <m:e>
                            <m:r>
                              <a:rPr lang="en-US" altLang="en-US" sz="2400" i="1">
                                <a:solidFill>
                                  <a:srgbClr val="000066"/>
                                </a:solidFill>
                                <a:latin typeface="Cambria Math"/>
                                <a:ea typeface="Cambria Math"/>
                              </a:rPr>
                              <m:t>↑%</m:t>
                            </m:r>
                            <m:r>
                              <a:rPr lang="en-US" altLang="en-US" sz="2400" i="1">
                                <a:solidFill>
                                  <a:srgbClr val="000066"/>
                                </a:solidFill>
                                <a:latin typeface="Cambria Math"/>
                                <a:ea typeface="Cambria Math"/>
                              </a:rPr>
                              <m:t>𝐹𝐶𝐿</m:t>
                            </m:r>
                          </m:e>
                          <m:sub>
                            <m:r>
                              <a:rPr lang="en-US" altLang="en-US" sz="2400" b="0" i="1" smtClean="0">
                                <a:solidFill>
                                  <a:srgbClr val="000066"/>
                                </a:solidFill>
                                <a:latin typeface="Cambria Math"/>
                                <a:ea typeface="Cambria Math"/>
                              </a:rPr>
                              <m:t>𝐴</m:t>
                            </m:r>
                          </m:sub>
                        </m:sSub>
                        <m:r>
                          <a:rPr lang="en-US" altLang="en-US" sz="2400" i="1" smtClean="0">
                            <a:solidFill>
                              <a:srgbClr val="C00000"/>
                            </a:solidFill>
                            <a:latin typeface="Cambria Math"/>
                            <a:ea typeface="Cambria Math"/>
                          </a:rPr>
                          <m:t>⇐</m:t>
                        </m:r>
                        <m:r>
                          <a:rPr lang="en-US" altLang="en-US" sz="2400" b="0" i="1" smtClean="0">
                            <a:solidFill>
                              <a:srgbClr val="000066"/>
                            </a:solidFill>
                            <a:latin typeface="Cambria Math"/>
                            <a:ea typeface="Cambria Math"/>
                          </a:rPr>
                          <m:t> </m:t>
                        </m:r>
                        <m:sSub>
                          <m:sSubPr>
                            <m:ctrlPr>
                              <a:rPr lang="en-US" altLang="en-US" sz="2400" i="1">
                                <a:solidFill>
                                  <a:srgbClr val="C00000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en-US" sz="2400" i="1">
                                <a:solidFill>
                                  <a:srgbClr val="C00000"/>
                                </a:solidFill>
                                <a:latin typeface="Cambria Math"/>
                                <a:ea typeface="Cambria Math"/>
                              </a:rPr>
                              <m:t>↑</m:t>
                            </m:r>
                            <m:r>
                              <a:rPr lang="en-US" altLang="en-US" sz="2400" i="1">
                                <a:solidFill>
                                  <a:srgbClr val="C00000"/>
                                </a:solidFill>
                                <a:latin typeface="Cambria Math"/>
                                <a:ea typeface="Cambria Math"/>
                              </a:rPr>
                              <m:t>𝐼𝑅</m:t>
                            </m:r>
                          </m:e>
                          <m:sub>
                            <m:r>
                              <a:rPr lang="en-US" altLang="en-US" sz="2400" i="1">
                                <a:solidFill>
                                  <a:srgbClr val="C00000"/>
                                </a:solidFill>
                                <a:latin typeface="Cambria Math"/>
                              </a:rPr>
                              <m:t>𝐵</m:t>
                            </m:r>
                          </m:sub>
                        </m:sSub>
                      </m:e>
                    </m:d>
                  </m:oMath>
                </a14:m>
                <a:endParaRPr lang="en-US" altLang="en-US" sz="2400" dirty="0">
                  <a:solidFill>
                    <a:srgbClr val="000066"/>
                  </a:solidFill>
                </a:endParaRPr>
              </a:p>
            </p:txBody>
          </p:sp>
        </mc:Choice>
        <mc:Fallback xmlns="">
          <p:sp>
            <p:nvSpPr>
              <p:cNvPr id="53250" name="Rectangle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52400" y="152400"/>
                <a:ext cx="8991600" cy="6705600"/>
              </a:xfrm>
              <a:prstGeom prst="rect">
                <a:avLst/>
              </a:prstGeom>
              <a:blipFill rotWithShape="1">
                <a:blip r:embed="rId3"/>
                <a:stretch>
                  <a:fillRect l="-1153" t="-818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Oval 2"/>
          <p:cNvSpPr/>
          <p:nvPr/>
        </p:nvSpPr>
        <p:spPr bwMode="auto">
          <a:xfrm>
            <a:off x="1828800" y="1143000"/>
            <a:ext cx="1066800" cy="914400"/>
          </a:xfrm>
          <a:prstGeom prst="ellipse">
            <a:avLst/>
          </a:prstGeom>
          <a:noFill/>
          <a:ln w="9525" cap="flat" cmpd="sng" algn="ctr">
            <a:solidFill>
              <a:srgbClr val="000066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endParaRPr lang="en-US" smtClean="0">
              <a:latin typeface="Arial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33600" y="1295400"/>
            <a:ext cx="457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A</a:t>
            </a:r>
            <a:endParaRPr lang="en-US" dirty="0"/>
          </a:p>
        </p:txBody>
      </p:sp>
      <p:sp>
        <p:nvSpPr>
          <p:cNvPr id="6" name="Oval 5"/>
          <p:cNvSpPr/>
          <p:nvPr/>
        </p:nvSpPr>
        <p:spPr bwMode="auto">
          <a:xfrm>
            <a:off x="6400800" y="1099810"/>
            <a:ext cx="1066800" cy="914400"/>
          </a:xfrm>
          <a:prstGeom prst="ellipse">
            <a:avLst/>
          </a:prstGeom>
          <a:noFill/>
          <a:ln w="9525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endParaRPr lang="en-US" smtClean="0">
              <a:latin typeface="Arial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705600" y="1295400"/>
            <a:ext cx="457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C00000"/>
                </a:solidFill>
              </a:rPr>
              <a:t>B</a:t>
            </a:r>
            <a:endParaRPr lang="en-US" dirty="0">
              <a:solidFill>
                <a:srgbClr val="C00000"/>
              </a:solidFill>
            </a:endParaRPr>
          </a:p>
        </p:txBody>
      </p:sp>
      <p:cxnSp>
        <p:nvCxnSpPr>
          <p:cNvPr id="8" name="Straight Arrow Connector 7"/>
          <p:cNvCxnSpPr/>
          <p:nvPr/>
        </p:nvCxnSpPr>
        <p:spPr bwMode="auto">
          <a:xfrm flipH="1">
            <a:off x="3429000" y="1600200"/>
            <a:ext cx="2667000" cy="0"/>
          </a:xfrm>
          <a:prstGeom prst="straightConnector1">
            <a:avLst/>
          </a:prstGeom>
          <a:solidFill>
            <a:schemeClr val="accent1"/>
          </a:solidFill>
          <a:ln w="15875" cap="flat" cmpd="sng" algn="ctr">
            <a:solidFill>
              <a:srgbClr val="C00000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/>
              <p:cNvSpPr txBox="1"/>
              <p:nvPr/>
            </p:nvSpPr>
            <p:spPr>
              <a:xfrm>
                <a:off x="4572000" y="1099810"/>
                <a:ext cx="144780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en-US" sz="2400" i="1">
                              <a:solidFill>
                                <a:srgbClr val="C00000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en-US" sz="2400" i="1">
                              <a:solidFill>
                                <a:srgbClr val="C00000"/>
                              </a:solidFill>
                              <a:latin typeface="Cambria Math"/>
                              <a:ea typeface="Cambria Math"/>
                            </a:rPr>
                            <m:t>↑</m:t>
                          </m:r>
                          <m:r>
                            <a:rPr lang="en-US" altLang="en-US" sz="2400" i="1">
                              <a:solidFill>
                                <a:srgbClr val="C00000"/>
                              </a:solidFill>
                              <a:latin typeface="Cambria Math"/>
                              <a:ea typeface="Cambria Math"/>
                            </a:rPr>
                            <m:t>𝐼𝑅</m:t>
                          </m:r>
                        </m:e>
                        <m:sub>
                          <m:r>
                            <a:rPr lang="en-US" altLang="en-US" sz="2400" i="1">
                              <a:solidFill>
                                <a:srgbClr val="C00000"/>
                              </a:solidFill>
                              <a:latin typeface="Cambria Math"/>
                            </a:rPr>
                            <m:t>𝐵</m:t>
                          </m:r>
                        </m:sub>
                      </m:sSub>
                    </m:oMath>
                  </m:oMathPara>
                </a14:m>
                <a:endParaRPr lang="en-US" sz="2600" dirty="0"/>
              </a:p>
            </p:txBody>
          </p:sp>
        </mc:Choice>
        <mc:Fallback xmlns="">
          <p:sp>
            <p:nvSpPr>
              <p:cNvPr id="11" name="Text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2000" y="1099810"/>
                <a:ext cx="1447800" cy="461665"/>
              </a:xfrm>
              <a:prstGeom prst="rect">
                <a:avLst/>
              </a:prstGeom>
              <a:blipFill rotWithShape="1">
                <a:blip r:embed="rId4"/>
                <a:stretch>
                  <a:fillRect b="-263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/>
              <p:cNvSpPr txBox="1"/>
              <p:nvPr/>
            </p:nvSpPr>
            <p:spPr>
              <a:xfrm>
                <a:off x="3879272" y="1600200"/>
                <a:ext cx="1745672" cy="9621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i="1" smtClean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d>
                            <m:dPr>
                              <m:begChr m:val=""/>
                              <m:endChr m:val="|"/>
                              <m:ctrlPr>
                                <a:rPr lang="en-US" sz="2400" i="1" smtClean="0">
                                  <a:solidFill>
                                    <a:srgbClr val="C00000"/>
                                  </a:solidFill>
                                  <a:latin typeface="Cambria Math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en-US" sz="2400" i="1" smtClean="0">
                                      <a:solidFill>
                                        <a:srgbClr val="C00000"/>
                                      </a:solidFill>
                                      <a:latin typeface="Cambria Math"/>
                                    </a:rPr>
                                  </m:ctrlPr>
                                </m:fPr>
                                <m:num>
                                  <m:r>
                                    <a:rPr lang="en-US" sz="2400" i="1" smtClean="0">
                                      <a:solidFill>
                                        <a:srgbClr val="C00000"/>
                                      </a:solidFill>
                                      <a:latin typeface="Cambria Math"/>
                                    </a:rPr>
                                    <m:t>𝐼</m:t>
                                  </m:r>
                                </m:num>
                                <m:den>
                                  <m:r>
                                    <a:rPr lang="en-US" sz="2400" i="1" smtClean="0">
                                      <a:solidFill>
                                        <a:srgbClr val="C00000"/>
                                      </a:solidFill>
                                      <a:latin typeface="Cambria Math"/>
                                    </a:rPr>
                                    <m:t>𝐸</m:t>
                                  </m:r>
                                </m:den>
                              </m:f>
                            </m:e>
                          </m:d>
                        </m:e>
                        <m:sub>
                          <m:r>
                            <a:rPr lang="en-US" sz="2400" i="1" smtClean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  <m:t>𝐵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79272" y="1600200"/>
                <a:ext cx="1745672" cy="962186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Freeform 14"/>
          <p:cNvSpPr/>
          <p:nvPr/>
        </p:nvSpPr>
        <p:spPr bwMode="auto">
          <a:xfrm>
            <a:off x="3070826" y="910725"/>
            <a:ext cx="129574" cy="1524000"/>
          </a:xfrm>
          <a:custGeom>
            <a:avLst/>
            <a:gdLst>
              <a:gd name="connsiteX0" fmla="*/ 110955 w 129574"/>
              <a:gd name="connsiteY0" fmla="*/ 0 h 1524000"/>
              <a:gd name="connsiteX1" fmla="*/ 119 w 129574"/>
              <a:gd name="connsiteY1" fmla="*/ 230909 h 1524000"/>
              <a:gd name="connsiteX2" fmla="*/ 129428 w 129574"/>
              <a:gd name="connsiteY2" fmla="*/ 480291 h 1524000"/>
              <a:gd name="connsiteX3" fmla="*/ 27828 w 129574"/>
              <a:gd name="connsiteY3" fmla="*/ 757382 h 1524000"/>
              <a:gd name="connsiteX4" fmla="*/ 129428 w 129574"/>
              <a:gd name="connsiteY4" fmla="*/ 1062182 h 1524000"/>
              <a:gd name="connsiteX5" fmla="*/ 46301 w 129574"/>
              <a:gd name="connsiteY5" fmla="*/ 1366982 h 1524000"/>
              <a:gd name="connsiteX6" fmla="*/ 101719 w 129574"/>
              <a:gd name="connsiteY6" fmla="*/ 1524000 h 1524000"/>
              <a:gd name="connsiteX7" fmla="*/ 101719 w 129574"/>
              <a:gd name="connsiteY7" fmla="*/ 1524000 h 1524000"/>
              <a:gd name="connsiteX8" fmla="*/ 110955 w 129574"/>
              <a:gd name="connsiteY8" fmla="*/ 1524000 h 152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9574" h="1524000">
                <a:moveTo>
                  <a:pt x="110955" y="0"/>
                </a:moveTo>
                <a:cubicBezTo>
                  <a:pt x="53997" y="75430"/>
                  <a:pt x="-2960" y="150861"/>
                  <a:pt x="119" y="230909"/>
                </a:cubicBezTo>
                <a:cubicBezTo>
                  <a:pt x="3198" y="310957"/>
                  <a:pt x="124810" y="392546"/>
                  <a:pt x="129428" y="480291"/>
                </a:cubicBezTo>
                <a:cubicBezTo>
                  <a:pt x="134046" y="568036"/>
                  <a:pt x="27828" y="660400"/>
                  <a:pt x="27828" y="757382"/>
                </a:cubicBezTo>
                <a:cubicBezTo>
                  <a:pt x="27828" y="854364"/>
                  <a:pt x="126349" y="960582"/>
                  <a:pt x="129428" y="1062182"/>
                </a:cubicBezTo>
                <a:cubicBezTo>
                  <a:pt x="132507" y="1163782"/>
                  <a:pt x="50919" y="1290012"/>
                  <a:pt x="46301" y="1366982"/>
                </a:cubicBezTo>
                <a:cubicBezTo>
                  <a:pt x="41683" y="1443952"/>
                  <a:pt x="101719" y="1524000"/>
                  <a:pt x="101719" y="1524000"/>
                </a:cubicBezTo>
                <a:lnTo>
                  <a:pt x="101719" y="1524000"/>
                </a:lnTo>
                <a:lnTo>
                  <a:pt x="110955" y="1524000"/>
                </a:lnTo>
              </a:path>
            </a:pathLst>
          </a:custGeom>
          <a:noFill/>
          <a:ln w="15875" cap="flat" cmpd="sng" algn="ctr">
            <a:solidFill>
              <a:srgbClr val="000066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endParaRPr lang="en-US" smtClean="0">
              <a:latin typeface="Arial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/>
              <p:cNvSpPr txBox="1"/>
              <p:nvPr/>
            </p:nvSpPr>
            <p:spPr>
              <a:xfrm>
                <a:off x="2514600" y="2434725"/>
                <a:ext cx="144780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en-US" sz="2400" i="1" smtClean="0">
                              <a:solidFill>
                                <a:srgbClr val="000066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en-US" sz="2400" i="1">
                              <a:solidFill>
                                <a:srgbClr val="000066"/>
                              </a:solidFill>
                              <a:latin typeface="Cambria Math"/>
                              <a:ea typeface="Cambria Math"/>
                            </a:rPr>
                            <m:t>↑</m:t>
                          </m:r>
                          <m:r>
                            <a:rPr lang="en-US" altLang="en-US" sz="2400" i="1" smtClean="0">
                              <a:solidFill>
                                <a:srgbClr val="000066"/>
                              </a:solidFill>
                              <a:latin typeface="Cambria Math"/>
                              <a:ea typeface="Cambria Math"/>
                            </a:rPr>
                            <m:t>𝑀𝑃𝑃</m:t>
                          </m:r>
                        </m:e>
                        <m:sub>
                          <m:r>
                            <a:rPr lang="en-US" altLang="en-US" sz="2400" b="0" i="1" smtClean="0">
                              <a:solidFill>
                                <a:srgbClr val="000066"/>
                              </a:solidFill>
                              <a:latin typeface="Cambria Math"/>
                            </a:rPr>
                            <m:t>𝐴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17" name="TextBox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14600" y="2434725"/>
                <a:ext cx="1447800" cy="461665"/>
              </a:xfrm>
              <a:prstGeom prst="rect">
                <a:avLst/>
              </a:prstGeom>
              <a:blipFill rotWithShape="1">
                <a:blip r:embed="rId6"/>
                <a:stretch>
                  <a:fillRect b="-394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TextBox 9"/>
          <p:cNvSpPr txBox="1"/>
          <p:nvPr/>
        </p:nvSpPr>
        <p:spPr>
          <a:xfrm>
            <a:off x="7315200" y="4191000"/>
            <a:ext cx="1371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i="1" dirty="0" smtClean="0"/>
              <a:t>99.8%</a:t>
            </a:r>
            <a:endParaRPr lang="en-US" sz="2400" i="1" dirty="0"/>
          </a:p>
        </p:txBody>
      </p:sp>
      <p:sp>
        <p:nvSpPr>
          <p:cNvPr id="18" name="TextBox 17"/>
          <p:cNvSpPr txBox="1"/>
          <p:nvPr/>
        </p:nvSpPr>
        <p:spPr>
          <a:xfrm>
            <a:off x="7315200" y="5029200"/>
            <a:ext cx="1371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i="1" dirty="0" smtClean="0"/>
              <a:t>I: 90%</a:t>
            </a:r>
          </a:p>
          <a:p>
            <a:r>
              <a:rPr lang="en-US" sz="2400" i="1" dirty="0" smtClean="0"/>
              <a:t>E: 90%</a:t>
            </a:r>
            <a:endParaRPr lang="en-US" sz="2400" i="1" dirty="0"/>
          </a:p>
        </p:txBody>
      </p:sp>
      <p:sp>
        <p:nvSpPr>
          <p:cNvPr id="14" name="Oval 13"/>
          <p:cNvSpPr/>
          <p:nvPr/>
        </p:nvSpPr>
        <p:spPr bwMode="auto">
          <a:xfrm>
            <a:off x="7467600" y="3964632"/>
            <a:ext cx="1066800" cy="914400"/>
          </a:xfrm>
          <a:prstGeom prst="ellipse">
            <a:avLst/>
          </a:prstGeom>
          <a:noFill/>
          <a:ln w="9525" cap="flat" cmpd="sng" algn="ctr">
            <a:solidFill>
              <a:srgbClr val="000066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endParaRPr lang="en-US" smtClean="0">
              <a:latin typeface="Arial" charset="0"/>
            </a:endParaRPr>
          </a:p>
        </p:txBody>
      </p:sp>
      <p:sp>
        <p:nvSpPr>
          <p:cNvPr id="16" name="Oval 15"/>
          <p:cNvSpPr/>
          <p:nvPr/>
        </p:nvSpPr>
        <p:spPr bwMode="auto">
          <a:xfrm>
            <a:off x="7391400" y="4987498"/>
            <a:ext cx="1219200" cy="1032302"/>
          </a:xfrm>
          <a:prstGeom prst="ellipse">
            <a:avLst/>
          </a:prstGeom>
          <a:noFill/>
          <a:ln w="9525" cap="flat" cmpd="sng" algn="ctr">
            <a:solidFill>
              <a:srgbClr val="000066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endParaRPr lang="en-US" smtClean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24568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  <p:bldP spid="15" grpId="0" animBg="1"/>
      <p:bldP spid="17" grpId="0"/>
      <p:bldP spid="10" grpId="0"/>
      <p:bldP spid="18" grpId="0"/>
      <p:bldP spid="14" grpId="0" animBg="1"/>
      <p:bldP spid="1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52400" y="152400"/>
            <a:ext cx="8991600" cy="7010400"/>
          </a:xfrm>
        </p:spPr>
        <p:txBody>
          <a:bodyPr/>
          <a:lstStyle/>
          <a:p>
            <a:pPr marL="0" indent="0">
              <a:lnSpc>
                <a:spcPct val="105000"/>
              </a:lnSpc>
              <a:buClr>
                <a:srgbClr val="000066"/>
              </a:buClr>
              <a:buSzPct val="70000"/>
              <a:buNone/>
            </a:pPr>
            <a:r>
              <a:rPr lang="en-US" altLang="en-US" sz="2600" b="1" dirty="0" smtClean="0">
                <a:solidFill>
                  <a:srgbClr val="C00000"/>
                </a:solidFill>
              </a:rPr>
              <a:t>Literature</a:t>
            </a:r>
            <a:endParaRPr lang="en-US" altLang="en-US" sz="2600" b="1" dirty="0">
              <a:solidFill>
                <a:srgbClr val="C00000"/>
              </a:solidFill>
            </a:endParaRPr>
          </a:p>
          <a:p>
            <a:pPr marL="0" indent="0">
              <a:lnSpc>
                <a:spcPct val="105000"/>
              </a:lnSpc>
              <a:buClr>
                <a:srgbClr val="000066"/>
              </a:buClr>
              <a:buSzPct val="70000"/>
              <a:buNone/>
            </a:pPr>
            <a:endParaRPr lang="en-US" altLang="en-US" sz="2400" dirty="0" smtClean="0">
              <a:solidFill>
                <a:srgbClr val="C00000"/>
              </a:solidFill>
              <a:cs typeface="Times New Roman" pitchFamily="18" charset="0"/>
            </a:endParaRPr>
          </a:p>
          <a:p>
            <a:pPr marL="514350" indent="-514350">
              <a:lnSpc>
                <a:spcPct val="105000"/>
              </a:lnSpc>
              <a:buClr>
                <a:srgbClr val="000066"/>
              </a:buClr>
              <a:buSzPct val="70000"/>
              <a:buFont typeface="+mj-lt"/>
              <a:buAutoNum type="arabicPeriod"/>
            </a:pPr>
            <a:r>
              <a:rPr lang="en-US" altLang="en-US" sz="2400" dirty="0" smtClean="0">
                <a:solidFill>
                  <a:srgbClr val="C00000"/>
                </a:solidFill>
                <a:cs typeface="Times New Roman" pitchFamily="18" charset="0"/>
              </a:rPr>
              <a:t>Effect of monetary policy </a:t>
            </a:r>
            <a:r>
              <a:rPr lang="en-US" altLang="en-US" sz="2400" dirty="0" smtClean="0">
                <a:solidFill>
                  <a:srgbClr val="000066"/>
                </a:solidFill>
                <a:cs typeface="Times New Roman" pitchFamily="18" charset="0"/>
              </a:rPr>
              <a:t>on the currency denomination of bank loan supply</a:t>
            </a:r>
          </a:p>
          <a:p>
            <a:pPr marL="914400" lvl="1" indent="-514350">
              <a:lnSpc>
                <a:spcPct val="105000"/>
              </a:lnSpc>
              <a:buClr>
                <a:srgbClr val="000066"/>
              </a:buClr>
              <a:buSzPct val="70000"/>
            </a:pPr>
            <a:r>
              <a:rPr lang="en-US" altLang="en-US" sz="2000" dirty="0" err="1">
                <a:solidFill>
                  <a:srgbClr val="000066"/>
                </a:solidFill>
                <a:cs typeface="Times New Roman" pitchFamily="18" charset="0"/>
              </a:rPr>
              <a:t>Bräuning</a:t>
            </a:r>
            <a:r>
              <a:rPr lang="en-US" altLang="en-US" sz="2000" dirty="0">
                <a:solidFill>
                  <a:srgbClr val="000066"/>
                </a:solidFill>
                <a:cs typeface="Times New Roman" pitchFamily="18" charset="0"/>
              </a:rPr>
              <a:t> and </a:t>
            </a:r>
            <a:r>
              <a:rPr lang="en-US" altLang="en-US" sz="2000" dirty="0" err="1" smtClean="0">
                <a:solidFill>
                  <a:srgbClr val="000066"/>
                </a:solidFill>
                <a:cs typeface="Times New Roman" pitchFamily="18" charset="0"/>
              </a:rPr>
              <a:t>Ivashina</a:t>
            </a:r>
            <a:r>
              <a:rPr lang="en-US" altLang="en-US" sz="2000" dirty="0" smtClean="0">
                <a:solidFill>
                  <a:srgbClr val="000066"/>
                </a:solidFill>
                <a:cs typeface="Times New Roman" pitchFamily="18" charset="0"/>
              </a:rPr>
              <a:t> (2020</a:t>
            </a:r>
            <a:r>
              <a:rPr lang="en-US" altLang="en-US" sz="2000" dirty="0">
                <a:solidFill>
                  <a:srgbClr val="000066"/>
                </a:solidFill>
                <a:cs typeface="Times New Roman" pitchFamily="18" charset="0"/>
              </a:rPr>
              <a:t>), </a:t>
            </a:r>
            <a:r>
              <a:rPr lang="en-US" altLang="en-US" sz="2000" dirty="0" err="1">
                <a:solidFill>
                  <a:srgbClr val="000066"/>
                </a:solidFill>
                <a:cs typeface="Times New Roman" pitchFamily="18" charset="0"/>
              </a:rPr>
              <a:t>Takáts</a:t>
            </a:r>
            <a:r>
              <a:rPr lang="en-US" altLang="en-US" sz="2000" dirty="0">
                <a:solidFill>
                  <a:srgbClr val="000066"/>
                </a:solidFill>
                <a:cs typeface="Times New Roman" pitchFamily="18" charset="0"/>
              </a:rPr>
              <a:t> </a:t>
            </a:r>
            <a:r>
              <a:rPr lang="en-US" altLang="en-US" sz="2000" dirty="0" smtClean="0">
                <a:solidFill>
                  <a:srgbClr val="000066"/>
                </a:solidFill>
                <a:cs typeface="Times New Roman" pitchFamily="18" charset="0"/>
              </a:rPr>
              <a:t>and </a:t>
            </a:r>
            <a:r>
              <a:rPr lang="en-US" altLang="en-US" sz="2000" dirty="0" err="1" smtClean="0">
                <a:solidFill>
                  <a:srgbClr val="000066"/>
                </a:solidFill>
                <a:cs typeface="Times New Roman" pitchFamily="18" charset="0"/>
              </a:rPr>
              <a:t>Temesvary</a:t>
            </a:r>
            <a:r>
              <a:rPr lang="en-US" altLang="en-US" sz="2000" dirty="0" smtClean="0">
                <a:solidFill>
                  <a:srgbClr val="000066"/>
                </a:solidFill>
                <a:cs typeface="Times New Roman" pitchFamily="18" charset="0"/>
              </a:rPr>
              <a:t> </a:t>
            </a:r>
            <a:r>
              <a:rPr lang="en-US" altLang="en-US" sz="2000" dirty="0">
                <a:solidFill>
                  <a:srgbClr val="000066"/>
                </a:solidFill>
                <a:cs typeface="Times New Roman" pitchFamily="18" charset="0"/>
              </a:rPr>
              <a:t>(2020), </a:t>
            </a:r>
            <a:r>
              <a:rPr lang="en-US" altLang="en-US" sz="2000" dirty="0" err="1" smtClean="0">
                <a:solidFill>
                  <a:srgbClr val="000066"/>
                </a:solidFill>
                <a:cs typeface="Times New Roman" pitchFamily="18" charset="0"/>
              </a:rPr>
              <a:t>Ongena</a:t>
            </a:r>
            <a:r>
              <a:rPr lang="en-US" altLang="en-US" sz="2000" dirty="0" smtClean="0">
                <a:solidFill>
                  <a:srgbClr val="000066"/>
                </a:solidFill>
                <a:cs typeface="Times New Roman" pitchFamily="18" charset="0"/>
              </a:rPr>
              <a:t> </a:t>
            </a:r>
            <a:r>
              <a:rPr lang="en-US" altLang="en-US" sz="2000" dirty="0">
                <a:solidFill>
                  <a:srgbClr val="000066"/>
                </a:solidFill>
                <a:cs typeface="Times New Roman" pitchFamily="18" charset="0"/>
              </a:rPr>
              <a:t>et al</a:t>
            </a:r>
            <a:r>
              <a:rPr lang="en-US" altLang="en-US" sz="2000" dirty="0" smtClean="0">
                <a:solidFill>
                  <a:srgbClr val="000066"/>
                </a:solidFill>
                <a:cs typeface="Times New Roman" pitchFamily="18" charset="0"/>
              </a:rPr>
              <a:t>. (2021)</a:t>
            </a:r>
          </a:p>
          <a:p>
            <a:pPr marL="514350" indent="-514350">
              <a:lnSpc>
                <a:spcPct val="105000"/>
              </a:lnSpc>
              <a:buClr>
                <a:srgbClr val="000066"/>
              </a:buClr>
              <a:buSzPct val="70000"/>
              <a:buFont typeface="+mj-lt"/>
              <a:buAutoNum type="arabicPeriod"/>
            </a:pPr>
            <a:r>
              <a:rPr lang="en-US" altLang="en-US" sz="2400" dirty="0">
                <a:solidFill>
                  <a:srgbClr val="000066"/>
                </a:solidFill>
                <a:cs typeface="Times New Roman" pitchFamily="18" charset="0"/>
              </a:rPr>
              <a:t>I</a:t>
            </a:r>
            <a:r>
              <a:rPr lang="en-US" altLang="en-US" sz="2400" dirty="0" smtClean="0">
                <a:solidFill>
                  <a:srgbClr val="000066"/>
                </a:solidFill>
                <a:cs typeface="Times New Roman" pitchFamily="18" charset="0"/>
              </a:rPr>
              <a:t>mportance of </a:t>
            </a:r>
            <a:r>
              <a:rPr lang="en-US" altLang="en-US" sz="2400" dirty="0" smtClean="0">
                <a:solidFill>
                  <a:srgbClr val="C00000"/>
                </a:solidFill>
                <a:cs typeface="Times New Roman" pitchFamily="18" charset="0"/>
              </a:rPr>
              <a:t>real linkages on the international spillovers </a:t>
            </a:r>
            <a:r>
              <a:rPr lang="en-US" altLang="en-US" sz="2400" dirty="0" smtClean="0">
                <a:solidFill>
                  <a:srgbClr val="000066"/>
                </a:solidFill>
                <a:cs typeface="Times New Roman" pitchFamily="18" charset="0"/>
              </a:rPr>
              <a:t>of foreign monetary policy</a:t>
            </a:r>
          </a:p>
          <a:p>
            <a:pPr marL="914400" lvl="1" indent="-514350">
              <a:lnSpc>
                <a:spcPct val="105000"/>
              </a:lnSpc>
              <a:buClr>
                <a:srgbClr val="000066"/>
              </a:buClr>
              <a:buSzPct val="70000"/>
            </a:pPr>
            <a:r>
              <a:rPr lang="en-US" altLang="en-US" sz="2000" dirty="0" err="1">
                <a:solidFill>
                  <a:srgbClr val="000066"/>
                </a:solidFill>
                <a:cs typeface="Times New Roman" pitchFamily="18" charset="0"/>
              </a:rPr>
              <a:t>Bräuning</a:t>
            </a:r>
            <a:r>
              <a:rPr lang="en-US" altLang="en-US" sz="2000" dirty="0">
                <a:solidFill>
                  <a:srgbClr val="000066"/>
                </a:solidFill>
                <a:cs typeface="Times New Roman" pitchFamily="18" charset="0"/>
              </a:rPr>
              <a:t> and </a:t>
            </a:r>
            <a:r>
              <a:rPr lang="en-US" altLang="en-US" sz="2000" dirty="0" err="1">
                <a:solidFill>
                  <a:srgbClr val="000066"/>
                </a:solidFill>
                <a:cs typeface="Times New Roman" pitchFamily="18" charset="0"/>
              </a:rPr>
              <a:t>Sheremirov</a:t>
            </a:r>
            <a:r>
              <a:rPr lang="en-US" altLang="en-US" sz="2000" dirty="0">
                <a:solidFill>
                  <a:srgbClr val="000066"/>
                </a:solidFill>
                <a:cs typeface="Times New Roman" pitchFamily="18" charset="0"/>
              </a:rPr>
              <a:t> (2020), Chang et al. (2021</a:t>
            </a:r>
            <a:r>
              <a:rPr lang="en-US" altLang="en-US" sz="2000" dirty="0" smtClean="0">
                <a:solidFill>
                  <a:srgbClr val="000066"/>
                </a:solidFill>
                <a:cs typeface="Times New Roman" pitchFamily="18" charset="0"/>
              </a:rPr>
              <a:t>) </a:t>
            </a:r>
          </a:p>
          <a:p>
            <a:pPr marL="514350" indent="-514350">
              <a:lnSpc>
                <a:spcPct val="105000"/>
              </a:lnSpc>
              <a:buClr>
                <a:srgbClr val="000066"/>
              </a:buClr>
              <a:buSzPct val="70000"/>
              <a:buFont typeface="+mj-lt"/>
              <a:buAutoNum type="arabicPeriod" startAt="3"/>
            </a:pPr>
            <a:r>
              <a:rPr lang="en-US" altLang="en-US" sz="2400" dirty="0">
                <a:solidFill>
                  <a:srgbClr val="C00000"/>
                </a:solidFill>
                <a:cs typeface="Times New Roman" pitchFamily="18" charset="0"/>
              </a:rPr>
              <a:t>Effectiveness of macroprudential policies </a:t>
            </a:r>
            <a:r>
              <a:rPr lang="en-US" altLang="en-US" sz="2400" dirty="0">
                <a:solidFill>
                  <a:srgbClr val="000066"/>
                </a:solidFill>
                <a:cs typeface="Times New Roman" pitchFamily="18" charset="0"/>
              </a:rPr>
              <a:t>in mitigating the magnitude of </a:t>
            </a:r>
            <a:r>
              <a:rPr lang="en-US" altLang="en-US" sz="2400" dirty="0" smtClean="0">
                <a:solidFill>
                  <a:srgbClr val="000066"/>
                </a:solidFill>
                <a:cs typeface="Times New Roman" pitchFamily="18" charset="0"/>
              </a:rPr>
              <a:t>foreign inward </a:t>
            </a:r>
            <a:r>
              <a:rPr lang="en-US" altLang="en-US" sz="2400" dirty="0">
                <a:solidFill>
                  <a:srgbClr val="000066"/>
                </a:solidFill>
                <a:cs typeface="Times New Roman" pitchFamily="18" charset="0"/>
              </a:rPr>
              <a:t>monetary policy spillovers</a:t>
            </a:r>
            <a:endParaRPr lang="en-US" altLang="en-US" sz="2400" dirty="0">
              <a:solidFill>
                <a:srgbClr val="C00000"/>
              </a:solidFill>
              <a:cs typeface="Times New Roman" pitchFamily="18" charset="0"/>
            </a:endParaRPr>
          </a:p>
          <a:p>
            <a:pPr marL="914400" lvl="1" indent="-514350">
              <a:lnSpc>
                <a:spcPct val="105000"/>
              </a:lnSpc>
              <a:buClr>
                <a:srgbClr val="000066"/>
              </a:buClr>
              <a:buSzPct val="70000"/>
            </a:pPr>
            <a:r>
              <a:rPr lang="en-US" altLang="en-US" sz="2000" dirty="0" err="1">
                <a:solidFill>
                  <a:srgbClr val="000066"/>
                </a:solidFill>
                <a:cs typeface="Times New Roman" pitchFamily="18" charset="0"/>
              </a:rPr>
              <a:t>Takáts</a:t>
            </a:r>
            <a:r>
              <a:rPr lang="en-US" altLang="en-US" sz="2000" dirty="0">
                <a:solidFill>
                  <a:srgbClr val="000066"/>
                </a:solidFill>
                <a:cs typeface="Times New Roman" pitchFamily="18" charset="0"/>
              </a:rPr>
              <a:t> and </a:t>
            </a:r>
            <a:r>
              <a:rPr lang="en-US" altLang="en-US" sz="2000" dirty="0" err="1">
                <a:solidFill>
                  <a:srgbClr val="000066"/>
                </a:solidFill>
                <a:cs typeface="Times New Roman" pitchFamily="18" charset="0"/>
              </a:rPr>
              <a:t>Temesvary</a:t>
            </a:r>
            <a:r>
              <a:rPr lang="en-US" altLang="en-US" sz="2000" dirty="0">
                <a:solidFill>
                  <a:srgbClr val="000066"/>
                </a:solidFill>
                <a:cs typeface="Times New Roman" pitchFamily="18" charset="0"/>
              </a:rPr>
              <a:t> (2019</a:t>
            </a:r>
            <a:r>
              <a:rPr lang="en-US" altLang="en-US" sz="2000" dirty="0" smtClean="0">
                <a:solidFill>
                  <a:srgbClr val="000066"/>
                </a:solidFill>
                <a:cs typeface="Times New Roman" pitchFamily="18" charset="0"/>
              </a:rPr>
              <a:t>), </a:t>
            </a:r>
            <a:r>
              <a:rPr lang="en-US" altLang="en-US" sz="2000" dirty="0" err="1" smtClean="0">
                <a:solidFill>
                  <a:srgbClr val="000066"/>
                </a:solidFill>
                <a:cs typeface="Times New Roman" pitchFamily="18" charset="0"/>
              </a:rPr>
              <a:t>Altavilla</a:t>
            </a:r>
            <a:r>
              <a:rPr lang="en-US" altLang="en-US" sz="2000" dirty="0" smtClean="0">
                <a:solidFill>
                  <a:srgbClr val="000066"/>
                </a:solidFill>
                <a:cs typeface="Times New Roman" pitchFamily="18" charset="0"/>
              </a:rPr>
              <a:t> </a:t>
            </a:r>
            <a:r>
              <a:rPr lang="en-US" altLang="en-US" sz="2000" dirty="0">
                <a:solidFill>
                  <a:srgbClr val="000066"/>
                </a:solidFill>
                <a:cs typeface="Times New Roman" pitchFamily="18" charset="0"/>
              </a:rPr>
              <a:t>et al. (</a:t>
            </a:r>
            <a:r>
              <a:rPr lang="en-US" altLang="en-US" sz="2000" dirty="0" smtClean="0">
                <a:solidFill>
                  <a:srgbClr val="000066"/>
                </a:solidFill>
                <a:cs typeface="Times New Roman" pitchFamily="18" charset="0"/>
              </a:rPr>
              <a:t>2020</a:t>
            </a:r>
            <a:r>
              <a:rPr lang="en-US" altLang="en-US" sz="2000" dirty="0">
                <a:solidFill>
                  <a:srgbClr val="000066"/>
                </a:solidFill>
                <a:cs typeface="Times New Roman" pitchFamily="18" charset="0"/>
              </a:rPr>
              <a:t>), </a:t>
            </a:r>
            <a:r>
              <a:rPr lang="en-US" altLang="en-US" sz="2000" dirty="0" err="1">
                <a:solidFill>
                  <a:srgbClr val="000066"/>
                </a:solidFill>
                <a:cs typeface="Times New Roman" pitchFamily="18" charset="0"/>
              </a:rPr>
              <a:t>Bussière</a:t>
            </a:r>
            <a:r>
              <a:rPr lang="en-US" altLang="en-US" sz="2000" dirty="0">
                <a:solidFill>
                  <a:srgbClr val="000066"/>
                </a:solidFill>
                <a:cs typeface="Times New Roman" pitchFamily="18" charset="0"/>
              </a:rPr>
              <a:t> et al. (2021</a:t>
            </a:r>
            <a:r>
              <a:rPr lang="en-US" altLang="en-US" sz="2000" dirty="0" smtClean="0">
                <a:solidFill>
                  <a:srgbClr val="000066"/>
                </a:solidFill>
                <a:cs typeface="Times New Roman" pitchFamily="18" charset="0"/>
              </a:rPr>
              <a:t>) </a:t>
            </a:r>
            <a:endParaRPr lang="en-US" altLang="en-US" sz="2000" dirty="0">
              <a:solidFill>
                <a:srgbClr val="000066"/>
              </a:solidFill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3415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93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93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939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939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939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939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ChangeArrowheads="1"/>
          </p:cNvSpPr>
          <p:nvPr/>
        </p:nvSpPr>
        <p:spPr bwMode="auto">
          <a:xfrm>
            <a:off x="152400" y="152400"/>
            <a:ext cx="8763000" cy="640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algn="l">
              <a:spcBef>
                <a:spcPct val="20000"/>
              </a:spcBef>
              <a:buClr>
                <a:schemeClr val="bg2"/>
              </a:buClr>
              <a:buSzPct val="75000"/>
              <a:buFont typeface="Monotype Sorts"/>
              <a:buChar char="n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algn="l">
              <a:spcBef>
                <a:spcPct val="20000"/>
              </a:spcBef>
              <a:buClr>
                <a:schemeClr val="bg2"/>
              </a:buClr>
              <a:buSzPct val="75000"/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algn="l">
              <a:spcBef>
                <a:spcPct val="20000"/>
              </a:spcBef>
              <a:buClr>
                <a:schemeClr val="bg2"/>
              </a:buClr>
              <a:buSzPct val="75000"/>
              <a:buFont typeface="Monotype Sorts"/>
              <a:buChar char="n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algn="l">
              <a:spcBef>
                <a:spcPct val="20000"/>
              </a:spcBef>
              <a:buClr>
                <a:schemeClr val="bg2"/>
              </a:buClr>
              <a:buSzPct val="75000"/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algn="l">
              <a:spcBef>
                <a:spcPct val="20000"/>
              </a:spcBef>
              <a:buClr>
                <a:schemeClr val="bg2"/>
              </a:buClr>
              <a:buSzPct val="75000"/>
              <a:buChar char="•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5000"/>
              <a:buChar char="•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5000"/>
              <a:buChar char="•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5000"/>
              <a:buChar char="•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5000"/>
              <a:buChar char="•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indent="0">
              <a:buClr>
                <a:srgbClr val="000066"/>
              </a:buClr>
              <a:buSzPct val="100000"/>
              <a:buFont typeface="Monotype Sorts"/>
              <a:buNone/>
            </a:pPr>
            <a:r>
              <a:rPr lang="en-US" altLang="en-US" sz="2600" b="1" dirty="0" smtClean="0">
                <a:solidFill>
                  <a:srgbClr val="C00000"/>
                </a:solidFill>
              </a:rPr>
              <a:t>Data</a:t>
            </a:r>
          </a:p>
          <a:p>
            <a:pPr marL="0" indent="0">
              <a:buClr>
                <a:srgbClr val="000066"/>
              </a:buClr>
              <a:buSzPct val="100000"/>
              <a:buFont typeface="Monotype Sorts"/>
              <a:buNone/>
            </a:pPr>
            <a:endParaRPr lang="en-US" altLang="en-US" sz="2600" b="1" dirty="0" smtClean="0">
              <a:solidFill>
                <a:srgbClr val="C00000"/>
              </a:solidFill>
            </a:endParaRPr>
          </a:p>
          <a:p>
            <a:pPr>
              <a:buClr>
                <a:srgbClr val="000066"/>
              </a:buClr>
              <a:buSzPct val="100000"/>
              <a:buFont typeface="Wingdings" pitchFamily="2" charset="2"/>
              <a:buChar char="Ø"/>
            </a:pPr>
            <a:r>
              <a:rPr lang="en-US" altLang="en-US" sz="2400" dirty="0" smtClean="0">
                <a:solidFill>
                  <a:srgbClr val="C00000"/>
                </a:solidFill>
                <a:cs typeface="Times New Roman" pitchFamily="18" charset="0"/>
              </a:rPr>
              <a:t>Country-level </a:t>
            </a:r>
            <a:r>
              <a:rPr lang="en-US" altLang="en-US" sz="2400" dirty="0">
                <a:solidFill>
                  <a:srgbClr val="C00000"/>
                </a:solidFill>
                <a:cs typeface="Times New Roman" pitchFamily="18" charset="0"/>
              </a:rPr>
              <a:t>aggregate </a:t>
            </a:r>
            <a:r>
              <a:rPr lang="en-US" altLang="en-US" sz="2400" dirty="0">
                <a:solidFill>
                  <a:srgbClr val="000066"/>
                </a:solidFill>
                <a:cs typeface="Times New Roman" pitchFamily="18" charset="0"/>
              </a:rPr>
              <a:t>analysis: 23 emerging Europe countries </a:t>
            </a:r>
            <a:r>
              <a:rPr lang="en-US" altLang="en-US" sz="2400" dirty="0" smtClean="0">
                <a:solidFill>
                  <a:srgbClr val="000066"/>
                </a:solidFill>
                <a:cs typeface="Times New Roman" pitchFamily="18" charset="0"/>
              </a:rPr>
              <a:t>from July </a:t>
            </a:r>
            <a:r>
              <a:rPr lang="en-US" altLang="en-US" sz="2400" dirty="0">
                <a:solidFill>
                  <a:srgbClr val="000066"/>
                </a:solidFill>
                <a:cs typeface="Times New Roman" pitchFamily="18" charset="0"/>
              </a:rPr>
              <a:t>1995 to December 2016</a:t>
            </a:r>
          </a:p>
          <a:p>
            <a:pPr>
              <a:buClr>
                <a:srgbClr val="000066"/>
              </a:buClr>
              <a:buSzPct val="100000"/>
              <a:buFont typeface="Wingdings" pitchFamily="2" charset="2"/>
              <a:buChar char="Ø"/>
            </a:pPr>
            <a:endParaRPr lang="en-US" altLang="en-US" sz="2400" dirty="0">
              <a:solidFill>
                <a:srgbClr val="000066"/>
              </a:solidFill>
              <a:cs typeface="Times New Roman" pitchFamily="18" charset="0"/>
            </a:endParaRPr>
          </a:p>
          <a:p>
            <a:pPr>
              <a:buClr>
                <a:srgbClr val="000066"/>
              </a:buClr>
              <a:buSzPct val="100000"/>
              <a:buFont typeface="Wingdings" pitchFamily="2" charset="2"/>
              <a:buChar char="Ø"/>
            </a:pPr>
            <a:r>
              <a:rPr lang="en-US" altLang="en-US" sz="2400" dirty="0" smtClean="0">
                <a:solidFill>
                  <a:srgbClr val="C00000"/>
                </a:solidFill>
                <a:cs typeface="Times New Roman" pitchFamily="18" charset="0"/>
              </a:rPr>
              <a:t>Micro </a:t>
            </a:r>
            <a:r>
              <a:rPr lang="en-US" altLang="en-US" sz="2400" dirty="0">
                <a:solidFill>
                  <a:srgbClr val="C00000"/>
                </a:solidFill>
                <a:cs typeface="Times New Roman" pitchFamily="18" charset="0"/>
              </a:rPr>
              <a:t>bank-level</a:t>
            </a:r>
            <a:r>
              <a:rPr lang="en-US" altLang="en-US" sz="2400" dirty="0">
                <a:solidFill>
                  <a:srgbClr val="000066"/>
                </a:solidFill>
                <a:cs typeface="Times New Roman" pitchFamily="18" charset="0"/>
              </a:rPr>
              <a:t> analysis: 131 banks in 10 emerging Europe </a:t>
            </a:r>
            <a:r>
              <a:rPr lang="en-US" altLang="en-US" sz="2400" dirty="0" smtClean="0">
                <a:solidFill>
                  <a:srgbClr val="000066"/>
                </a:solidFill>
                <a:cs typeface="Times New Roman" pitchFamily="18" charset="0"/>
              </a:rPr>
              <a:t>countries</a:t>
            </a:r>
            <a:r>
              <a:rPr lang="en-US" altLang="en-US" sz="2400" dirty="0" smtClean="0">
                <a:solidFill>
                  <a:srgbClr val="000066"/>
                </a:solidFill>
              </a:rPr>
              <a:t> from </a:t>
            </a:r>
            <a:r>
              <a:rPr lang="en-US" altLang="en-US" sz="2400" dirty="0" smtClean="0">
                <a:solidFill>
                  <a:srgbClr val="000066"/>
                </a:solidFill>
                <a:cs typeface="Times New Roman" pitchFamily="18" charset="0"/>
              </a:rPr>
              <a:t>January 1999 to December 2012</a:t>
            </a:r>
          </a:p>
          <a:p>
            <a:pPr>
              <a:buClr>
                <a:srgbClr val="000066"/>
              </a:buClr>
              <a:buSzPct val="100000"/>
              <a:buFont typeface="Wingdings" pitchFamily="2" charset="2"/>
              <a:buChar char="Ø"/>
            </a:pPr>
            <a:endParaRPr lang="en-US" altLang="en-US" sz="2400" dirty="0">
              <a:solidFill>
                <a:srgbClr val="000066"/>
              </a:solidFill>
              <a:cs typeface="Times New Roman" pitchFamily="18" charset="0"/>
            </a:endParaRPr>
          </a:p>
          <a:p>
            <a:pPr>
              <a:buClr>
                <a:srgbClr val="000066"/>
              </a:buClr>
              <a:buSzPct val="100000"/>
              <a:buFont typeface="Wingdings" pitchFamily="2" charset="2"/>
              <a:buChar char="Ø"/>
            </a:pPr>
            <a:r>
              <a:rPr lang="en-US" altLang="en-US" sz="2400" dirty="0">
                <a:solidFill>
                  <a:srgbClr val="000066"/>
                </a:solidFill>
                <a:cs typeface="Times New Roman" pitchFamily="18" charset="0"/>
              </a:rPr>
              <a:t>Combine </a:t>
            </a:r>
            <a:r>
              <a:rPr lang="en-US" altLang="en-US" sz="2400" dirty="0">
                <a:solidFill>
                  <a:srgbClr val="C00000"/>
                </a:solidFill>
                <a:cs typeface="Times New Roman" pitchFamily="18" charset="0"/>
              </a:rPr>
              <a:t>banking-system</a:t>
            </a:r>
            <a:r>
              <a:rPr lang="en-US" altLang="en-US" sz="2400" dirty="0">
                <a:solidFill>
                  <a:srgbClr val="000066"/>
                </a:solidFill>
                <a:cs typeface="Times New Roman" pitchFamily="18" charset="0"/>
              </a:rPr>
              <a:t> or </a:t>
            </a:r>
            <a:r>
              <a:rPr lang="en-US" altLang="en-US" sz="2400" dirty="0">
                <a:solidFill>
                  <a:srgbClr val="C00000"/>
                </a:solidFill>
                <a:cs typeface="Times New Roman" pitchFamily="18" charset="0"/>
              </a:rPr>
              <a:t>individual-bank</a:t>
            </a:r>
            <a:r>
              <a:rPr lang="en-US" altLang="en-US" sz="2400" dirty="0">
                <a:solidFill>
                  <a:srgbClr val="000066"/>
                </a:solidFill>
                <a:cs typeface="Times New Roman" pitchFamily="18" charset="0"/>
              </a:rPr>
              <a:t> activity data with </a:t>
            </a:r>
            <a:endParaRPr lang="en-US" altLang="en-US" sz="2400" dirty="0" smtClean="0">
              <a:solidFill>
                <a:srgbClr val="000066"/>
              </a:solidFill>
              <a:cs typeface="Times New Roman" pitchFamily="18" charset="0"/>
            </a:endParaRPr>
          </a:p>
          <a:p>
            <a:pPr lvl="1">
              <a:buClr>
                <a:srgbClr val="000066"/>
              </a:buClr>
              <a:buSzPct val="100000"/>
              <a:buFont typeface="Wingdings" pitchFamily="2" charset="2"/>
              <a:buChar char="Ø"/>
            </a:pPr>
            <a:r>
              <a:rPr lang="en-US" altLang="en-US" sz="2000" dirty="0" smtClean="0">
                <a:solidFill>
                  <a:srgbClr val="C00000"/>
                </a:solidFill>
                <a:cs typeface="Times New Roman" pitchFamily="18" charset="0"/>
              </a:rPr>
              <a:t>macroeconomic </a:t>
            </a:r>
            <a:r>
              <a:rPr lang="en-US" altLang="en-US" sz="2000" dirty="0">
                <a:solidFill>
                  <a:srgbClr val="C00000"/>
                </a:solidFill>
                <a:cs typeface="Times New Roman" pitchFamily="18" charset="0"/>
              </a:rPr>
              <a:t>information</a:t>
            </a:r>
            <a:r>
              <a:rPr lang="en-US" altLang="en-US" sz="2000" dirty="0">
                <a:solidFill>
                  <a:srgbClr val="000066"/>
                </a:solidFill>
                <a:cs typeface="Times New Roman" pitchFamily="18" charset="0"/>
              </a:rPr>
              <a:t>, including domestic and foreign monetary policy variables, </a:t>
            </a:r>
            <a:endParaRPr lang="en-US" altLang="en-US" sz="2000" dirty="0" smtClean="0">
              <a:solidFill>
                <a:srgbClr val="000066"/>
              </a:solidFill>
              <a:cs typeface="Times New Roman" pitchFamily="18" charset="0"/>
            </a:endParaRPr>
          </a:p>
          <a:p>
            <a:pPr lvl="1">
              <a:buClr>
                <a:srgbClr val="000066"/>
              </a:buClr>
              <a:buSzPct val="100000"/>
              <a:buFont typeface="Wingdings" pitchFamily="2" charset="2"/>
              <a:buChar char="Ø"/>
            </a:pPr>
            <a:r>
              <a:rPr lang="en-US" altLang="en-US" sz="2000" dirty="0" smtClean="0">
                <a:solidFill>
                  <a:srgbClr val="C00000"/>
                </a:solidFill>
                <a:cs typeface="Times New Roman" pitchFamily="18" charset="0"/>
              </a:rPr>
              <a:t>macroprudential </a:t>
            </a:r>
            <a:r>
              <a:rPr lang="en-US" altLang="en-US" sz="2000" dirty="0">
                <a:solidFill>
                  <a:srgbClr val="C00000"/>
                </a:solidFill>
                <a:cs typeface="Times New Roman" pitchFamily="18" charset="0"/>
              </a:rPr>
              <a:t>policy </a:t>
            </a:r>
            <a:r>
              <a:rPr lang="en-US" altLang="en-US" sz="2000" dirty="0" smtClean="0">
                <a:solidFill>
                  <a:srgbClr val="C00000"/>
                </a:solidFill>
                <a:cs typeface="Times New Roman" pitchFamily="18" charset="0"/>
              </a:rPr>
              <a:t>instruments, </a:t>
            </a:r>
            <a:r>
              <a:rPr lang="en-US" altLang="en-US" sz="2000" dirty="0">
                <a:solidFill>
                  <a:srgbClr val="000066"/>
                </a:solidFill>
                <a:cs typeface="Times New Roman" pitchFamily="18" charset="0"/>
              </a:rPr>
              <a:t>and </a:t>
            </a:r>
            <a:endParaRPr lang="en-US" altLang="en-US" sz="2000" dirty="0" smtClean="0">
              <a:solidFill>
                <a:srgbClr val="000066"/>
              </a:solidFill>
              <a:cs typeface="Times New Roman" pitchFamily="18" charset="0"/>
            </a:endParaRPr>
          </a:p>
          <a:p>
            <a:pPr lvl="1">
              <a:buClr>
                <a:srgbClr val="000066"/>
              </a:buClr>
              <a:buSzPct val="100000"/>
              <a:buFont typeface="Wingdings" pitchFamily="2" charset="2"/>
              <a:buChar char="Ø"/>
            </a:pPr>
            <a:r>
              <a:rPr lang="en-US" altLang="en-US" sz="2000" dirty="0" smtClean="0">
                <a:solidFill>
                  <a:srgbClr val="C00000"/>
                </a:solidFill>
                <a:cs typeface="Times New Roman" pitchFamily="18" charset="0"/>
              </a:rPr>
              <a:t>bilateral </a:t>
            </a:r>
            <a:r>
              <a:rPr lang="en-US" altLang="en-US" sz="2000" dirty="0">
                <a:solidFill>
                  <a:srgbClr val="C00000"/>
                </a:solidFill>
                <a:cs typeface="Times New Roman" pitchFamily="18" charset="0"/>
              </a:rPr>
              <a:t>trade linkages</a:t>
            </a:r>
            <a:endParaRPr lang="en-US" altLang="en-US" sz="2000" dirty="0">
              <a:solidFill>
                <a:srgbClr val="000066"/>
              </a:solidFill>
              <a:cs typeface="Times New Roman" pitchFamily="18" charset="0"/>
            </a:endParaRPr>
          </a:p>
          <a:p>
            <a:pPr>
              <a:buClr>
                <a:srgbClr val="000066"/>
              </a:buClr>
              <a:buSzPct val="100000"/>
              <a:buFont typeface="Wingdings" pitchFamily="2" charset="2"/>
              <a:buChar char="Ø"/>
            </a:pPr>
            <a:endParaRPr lang="en-US" altLang="en-US" sz="2400" dirty="0" smtClean="0">
              <a:solidFill>
                <a:srgbClr val="000066"/>
              </a:solidFill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2078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60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608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608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608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608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608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ChangeArrowheads="1"/>
          </p:cNvSpPr>
          <p:nvPr/>
        </p:nvSpPr>
        <p:spPr bwMode="auto">
          <a:xfrm>
            <a:off x="152400" y="152400"/>
            <a:ext cx="8763000" cy="640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algn="l">
              <a:spcBef>
                <a:spcPct val="20000"/>
              </a:spcBef>
              <a:buClr>
                <a:schemeClr val="bg2"/>
              </a:buClr>
              <a:buSzPct val="75000"/>
              <a:buFont typeface="Monotype Sorts"/>
              <a:buChar char="n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algn="l">
              <a:spcBef>
                <a:spcPct val="20000"/>
              </a:spcBef>
              <a:buClr>
                <a:schemeClr val="bg2"/>
              </a:buClr>
              <a:buSzPct val="75000"/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algn="l">
              <a:spcBef>
                <a:spcPct val="20000"/>
              </a:spcBef>
              <a:buClr>
                <a:schemeClr val="bg2"/>
              </a:buClr>
              <a:buSzPct val="75000"/>
              <a:buFont typeface="Monotype Sorts"/>
              <a:buChar char="n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algn="l">
              <a:spcBef>
                <a:spcPct val="20000"/>
              </a:spcBef>
              <a:buClr>
                <a:schemeClr val="bg2"/>
              </a:buClr>
              <a:buSzPct val="75000"/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algn="l">
              <a:spcBef>
                <a:spcPct val="20000"/>
              </a:spcBef>
              <a:buClr>
                <a:schemeClr val="bg2"/>
              </a:buClr>
              <a:buSzPct val="75000"/>
              <a:buChar char="•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5000"/>
              <a:buChar char="•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5000"/>
              <a:buChar char="•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5000"/>
              <a:buChar char="•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5000"/>
              <a:buChar char="•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lvl="1">
              <a:buClr>
                <a:srgbClr val="000066"/>
              </a:buClr>
              <a:buSzPct val="100000"/>
              <a:buFont typeface="Wingdings" pitchFamily="2" charset="2"/>
              <a:buChar char="Ø"/>
            </a:pPr>
            <a:r>
              <a:rPr lang="en-US" altLang="en-US" sz="2000" dirty="0" smtClean="0">
                <a:solidFill>
                  <a:srgbClr val="C00000"/>
                </a:solidFill>
                <a:cs typeface="Times New Roman" pitchFamily="18" charset="0"/>
              </a:rPr>
              <a:t>Monetary policy</a:t>
            </a:r>
            <a:r>
              <a:rPr lang="en-US" altLang="en-US" sz="2000" dirty="0" smtClean="0">
                <a:solidFill>
                  <a:srgbClr val="000066"/>
                </a:solidFill>
                <a:cs typeface="Times New Roman" pitchFamily="18" charset="0"/>
              </a:rPr>
              <a:t>: annual </a:t>
            </a:r>
            <a:r>
              <a:rPr lang="en-US" altLang="en-US" sz="2000" dirty="0">
                <a:solidFill>
                  <a:srgbClr val="000066"/>
                </a:solidFill>
                <a:cs typeface="Times New Roman" pitchFamily="18" charset="0"/>
              </a:rPr>
              <a:t>changes to the three-month interbank interest </a:t>
            </a:r>
            <a:r>
              <a:rPr lang="en-US" altLang="en-US" sz="2000" dirty="0" smtClean="0">
                <a:solidFill>
                  <a:srgbClr val="000066"/>
                </a:solidFill>
                <a:cs typeface="Times New Roman" pitchFamily="18" charset="0"/>
              </a:rPr>
              <a:t>rates</a:t>
            </a:r>
            <a:endParaRPr lang="en-US" altLang="en-US" sz="2000" dirty="0" smtClean="0">
              <a:solidFill>
                <a:srgbClr val="000066"/>
              </a:solidFill>
            </a:endParaRPr>
          </a:p>
          <a:p>
            <a:pPr lvl="1">
              <a:buClr>
                <a:srgbClr val="000066"/>
              </a:buClr>
              <a:buSzPct val="100000"/>
              <a:buFont typeface="Wingdings" pitchFamily="2" charset="2"/>
              <a:buChar char="Ø"/>
            </a:pPr>
            <a:r>
              <a:rPr lang="en-US" altLang="en-US" sz="2000" dirty="0" smtClean="0">
                <a:solidFill>
                  <a:srgbClr val="C00000"/>
                </a:solidFill>
                <a:cs typeface="Times New Roman" pitchFamily="18" charset="0"/>
              </a:rPr>
              <a:t>Foreign </a:t>
            </a:r>
            <a:r>
              <a:rPr lang="en-US" altLang="en-US" sz="2000" dirty="0">
                <a:solidFill>
                  <a:srgbClr val="C00000"/>
                </a:solidFill>
                <a:cs typeface="Times New Roman" pitchFamily="18" charset="0"/>
              </a:rPr>
              <a:t>monetary </a:t>
            </a:r>
            <a:r>
              <a:rPr lang="en-US" altLang="en-US" sz="2000" dirty="0" smtClean="0">
                <a:solidFill>
                  <a:srgbClr val="C00000"/>
                </a:solidFill>
                <a:cs typeface="Times New Roman" pitchFamily="18" charset="0"/>
              </a:rPr>
              <a:t>conditions</a:t>
            </a:r>
            <a:r>
              <a:rPr lang="en-US" altLang="en-US" sz="2000" dirty="0" smtClean="0">
                <a:solidFill>
                  <a:srgbClr val="000066"/>
                </a:solidFill>
                <a:cs typeface="Times New Roman" pitchFamily="18" charset="0"/>
              </a:rPr>
              <a:t>: the </a:t>
            </a:r>
            <a:r>
              <a:rPr lang="en-US" altLang="en-US" sz="2000" dirty="0">
                <a:solidFill>
                  <a:srgbClr val="000066"/>
                </a:solidFill>
                <a:cs typeface="Times New Roman" pitchFamily="18" charset="0"/>
              </a:rPr>
              <a:t>interest rate change in the </a:t>
            </a:r>
            <a:r>
              <a:rPr lang="en-US" altLang="en-US" sz="2000" dirty="0" smtClean="0">
                <a:solidFill>
                  <a:srgbClr val="000066"/>
                </a:solidFill>
                <a:cs typeface="Times New Roman" pitchFamily="18" charset="0"/>
              </a:rPr>
              <a:t>foreign country weighted </a:t>
            </a:r>
            <a:r>
              <a:rPr lang="en-US" altLang="en-US" sz="2000" dirty="0">
                <a:solidFill>
                  <a:srgbClr val="000066"/>
                </a:solidFill>
                <a:cs typeface="Times New Roman" pitchFamily="18" charset="0"/>
              </a:rPr>
              <a:t>by </a:t>
            </a:r>
            <a:r>
              <a:rPr lang="en-US" altLang="en-US" sz="2000" dirty="0" smtClean="0">
                <a:solidFill>
                  <a:srgbClr val="000066"/>
                </a:solidFill>
                <a:cs typeface="Times New Roman" pitchFamily="18" charset="0"/>
              </a:rPr>
              <a:t>the </a:t>
            </a:r>
            <a:r>
              <a:rPr lang="en-US" altLang="en-US" sz="2000" dirty="0">
                <a:solidFill>
                  <a:srgbClr val="000066"/>
                </a:solidFill>
                <a:cs typeface="Times New Roman" pitchFamily="18" charset="0"/>
              </a:rPr>
              <a:t>relative share of imports to exports with the </a:t>
            </a:r>
            <a:r>
              <a:rPr lang="en-US" altLang="en-US" sz="2000" dirty="0" smtClean="0">
                <a:solidFill>
                  <a:srgbClr val="000066"/>
                </a:solidFill>
                <a:cs typeface="Times New Roman" pitchFamily="18" charset="0"/>
              </a:rPr>
              <a:t>home country, summed across all foreign countries</a:t>
            </a:r>
          </a:p>
          <a:p>
            <a:pPr lvl="1">
              <a:buClr>
                <a:srgbClr val="000066"/>
              </a:buClr>
              <a:buSzPct val="100000"/>
              <a:buFont typeface="Wingdings" pitchFamily="2" charset="2"/>
              <a:buChar char="Ø"/>
            </a:pPr>
            <a:endParaRPr lang="en-US" altLang="en-US" sz="2000" dirty="0">
              <a:solidFill>
                <a:srgbClr val="000066"/>
              </a:solidFill>
              <a:cs typeface="Times New Roman" pitchFamily="18" charset="0"/>
            </a:endParaRPr>
          </a:p>
          <a:p>
            <a:pPr lvl="1">
              <a:buClr>
                <a:srgbClr val="000066"/>
              </a:buClr>
              <a:buSzPct val="100000"/>
              <a:buFont typeface="Wingdings" pitchFamily="2" charset="2"/>
              <a:buChar char="Ø"/>
            </a:pPr>
            <a:endParaRPr lang="en-US" altLang="en-US" sz="2000" dirty="0" smtClean="0">
              <a:solidFill>
                <a:srgbClr val="000066"/>
              </a:solidFill>
              <a:cs typeface="Times New Roman" pitchFamily="18" charset="0"/>
            </a:endParaRPr>
          </a:p>
          <a:p>
            <a:pPr lvl="1">
              <a:buClr>
                <a:srgbClr val="000066"/>
              </a:buClr>
              <a:buSzPct val="100000"/>
              <a:buFont typeface="Wingdings" pitchFamily="2" charset="2"/>
              <a:buChar char="Ø"/>
            </a:pPr>
            <a:endParaRPr lang="en-US" altLang="en-US" sz="2000" dirty="0" smtClean="0">
              <a:solidFill>
                <a:srgbClr val="C00000"/>
              </a:solidFill>
              <a:cs typeface="Times New Roman" pitchFamily="18" charset="0"/>
            </a:endParaRPr>
          </a:p>
          <a:p>
            <a:pPr lvl="1">
              <a:buClr>
                <a:srgbClr val="000066"/>
              </a:buClr>
              <a:buSzPct val="100000"/>
              <a:buFont typeface="Wingdings" pitchFamily="2" charset="2"/>
              <a:buChar char="Ø"/>
            </a:pPr>
            <a:endParaRPr lang="en-US" altLang="en-US" sz="2000" dirty="0">
              <a:solidFill>
                <a:srgbClr val="C00000"/>
              </a:solidFill>
              <a:cs typeface="Times New Roman" pitchFamily="18" charset="0"/>
            </a:endParaRPr>
          </a:p>
          <a:p>
            <a:pPr lvl="1">
              <a:buClr>
                <a:srgbClr val="000066"/>
              </a:buClr>
              <a:buSzPct val="100000"/>
              <a:buFont typeface="Wingdings" pitchFamily="2" charset="2"/>
              <a:buChar char="Ø"/>
            </a:pPr>
            <a:endParaRPr lang="en-US" altLang="en-US" sz="2000" dirty="0" smtClean="0">
              <a:solidFill>
                <a:srgbClr val="C00000"/>
              </a:solidFill>
              <a:cs typeface="Times New Roman" pitchFamily="18" charset="0"/>
            </a:endParaRPr>
          </a:p>
          <a:p>
            <a:pPr lvl="1">
              <a:buClr>
                <a:srgbClr val="000066"/>
              </a:buClr>
              <a:buSzPct val="100000"/>
              <a:buFont typeface="Wingdings" pitchFamily="2" charset="2"/>
              <a:buChar char="Ø"/>
            </a:pPr>
            <a:r>
              <a:rPr lang="en-US" altLang="en-US" sz="2000" dirty="0" smtClean="0">
                <a:solidFill>
                  <a:srgbClr val="C00000"/>
                </a:solidFill>
                <a:cs typeface="Times New Roman" pitchFamily="18" charset="0"/>
              </a:rPr>
              <a:t>Macroprudential policy</a:t>
            </a:r>
            <a:r>
              <a:rPr lang="en-US" altLang="en-US" sz="2000" dirty="0">
                <a:solidFill>
                  <a:srgbClr val="000066"/>
                </a:solidFill>
                <a:cs typeface="Times New Roman" pitchFamily="18" charset="0"/>
              </a:rPr>
              <a:t>: </a:t>
            </a:r>
            <a:r>
              <a:rPr lang="en-US" altLang="en-US" sz="2000" dirty="0" smtClean="0">
                <a:solidFill>
                  <a:srgbClr val="000066"/>
                </a:solidFill>
                <a:cs typeface="Times New Roman" pitchFamily="18" charset="0"/>
              </a:rPr>
              <a:t>dummy-type </a:t>
            </a:r>
            <a:r>
              <a:rPr lang="en-US" altLang="en-US" sz="2000" dirty="0">
                <a:solidFill>
                  <a:srgbClr val="000066"/>
                </a:solidFill>
                <a:cs typeface="Times New Roman" pitchFamily="18" charset="0"/>
              </a:rPr>
              <a:t>indices of </a:t>
            </a:r>
            <a:r>
              <a:rPr lang="en-US" altLang="en-US" sz="2000" dirty="0" smtClean="0">
                <a:solidFill>
                  <a:srgbClr val="000066"/>
                </a:solidFill>
                <a:cs typeface="Times New Roman" pitchFamily="18" charset="0"/>
              </a:rPr>
              <a:t>tightening (+1) </a:t>
            </a:r>
            <a:r>
              <a:rPr lang="en-US" altLang="en-US" sz="2000" dirty="0">
                <a:solidFill>
                  <a:srgbClr val="000066"/>
                </a:solidFill>
                <a:cs typeface="Times New Roman" pitchFamily="18" charset="0"/>
              </a:rPr>
              <a:t>and </a:t>
            </a:r>
            <a:r>
              <a:rPr lang="en-US" altLang="en-US" sz="2000" dirty="0" smtClean="0">
                <a:solidFill>
                  <a:srgbClr val="000066"/>
                </a:solidFill>
                <a:cs typeface="Times New Roman" pitchFamily="18" charset="0"/>
              </a:rPr>
              <a:t>loosening (-1) </a:t>
            </a:r>
            <a:r>
              <a:rPr lang="en-US" altLang="en-US" sz="2000" dirty="0">
                <a:solidFill>
                  <a:srgbClr val="000066"/>
                </a:solidFill>
                <a:cs typeface="Times New Roman" pitchFamily="18" charset="0"/>
              </a:rPr>
              <a:t>actions for </a:t>
            </a:r>
            <a:r>
              <a:rPr lang="en-US" altLang="en-US" sz="2000" dirty="0" smtClean="0">
                <a:solidFill>
                  <a:srgbClr val="000066"/>
                </a:solidFill>
                <a:cs typeface="Times New Roman" pitchFamily="18" charset="0"/>
              </a:rPr>
              <a:t>policy instruments</a:t>
            </a:r>
            <a:r>
              <a:rPr lang="en-US" altLang="en-US" sz="2000" dirty="0">
                <a:solidFill>
                  <a:srgbClr val="000066"/>
                </a:solidFill>
                <a:cs typeface="Times New Roman" pitchFamily="18" charset="0"/>
              </a:rPr>
              <a:t> focused on the foreign exchange funding and lending of banks</a:t>
            </a:r>
            <a:r>
              <a:rPr lang="en-US" altLang="en-US" sz="2000" dirty="0" smtClean="0">
                <a:solidFill>
                  <a:srgbClr val="C00000"/>
                </a:solidFill>
                <a:cs typeface="Times New Roman" pitchFamily="18" charset="0"/>
              </a:rPr>
              <a:t> </a:t>
            </a:r>
            <a:r>
              <a:rPr lang="en-US" altLang="en-US" sz="2000" dirty="0">
                <a:solidFill>
                  <a:srgbClr val="C00000"/>
                </a:solidFill>
                <a:cs typeface="Times New Roman" pitchFamily="18" charset="0"/>
              </a:rPr>
              <a:t>cumulated </a:t>
            </a:r>
            <a:r>
              <a:rPr lang="en-US" altLang="en-US" sz="2000" dirty="0" smtClean="0">
                <a:solidFill>
                  <a:srgbClr val="C00000"/>
                </a:solidFill>
                <a:cs typeface="Times New Roman" pitchFamily="18" charset="0"/>
              </a:rPr>
              <a:t>over </a:t>
            </a:r>
            <a:r>
              <a:rPr lang="en-US" altLang="en-US" sz="2000" dirty="0">
                <a:solidFill>
                  <a:srgbClr val="C00000"/>
                </a:solidFill>
                <a:cs typeface="Times New Roman" pitchFamily="18" charset="0"/>
              </a:rPr>
              <a:t>twelve months </a:t>
            </a:r>
            <a:endParaRPr lang="en-US" altLang="en-US" sz="2000" dirty="0" smtClean="0">
              <a:solidFill>
                <a:srgbClr val="C00000"/>
              </a:solidFill>
              <a:cs typeface="Times New Roman" pitchFamily="18" charset="0"/>
            </a:endParaRPr>
          </a:p>
          <a:p>
            <a:pPr lvl="1">
              <a:buClr>
                <a:srgbClr val="000066"/>
              </a:buClr>
              <a:buSzPct val="100000"/>
              <a:buFont typeface="Wingdings" pitchFamily="2" charset="2"/>
              <a:buChar char="Ø"/>
            </a:pPr>
            <a:r>
              <a:rPr lang="en-US" altLang="en-US" sz="2000" dirty="0" smtClean="0">
                <a:solidFill>
                  <a:srgbClr val="C00000"/>
                </a:solidFill>
                <a:cs typeface="Times New Roman" pitchFamily="18" charset="0"/>
              </a:rPr>
              <a:t>Bank balance-sheet</a:t>
            </a:r>
            <a:r>
              <a:rPr lang="en-US" altLang="en-US" sz="2000" dirty="0" smtClean="0">
                <a:solidFill>
                  <a:srgbClr val="000066"/>
                </a:solidFill>
                <a:cs typeface="Times New Roman" pitchFamily="18" charset="0"/>
              </a:rPr>
              <a:t>: an </a:t>
            </a:r>
            <a:r>
              <a:rPr lang="en-US" altLang="en-US" sz="2000" dirty="0">
                <a:solidFill>
                  <a:srgbClr val="000066"/>
                </a:solidFill>
                <a:cs typeface="Times New Roman" pitchFamily="18" charset="0"/>
              </a:rPr>
              <a:t>array of bank </a:t>
            </a:r>
            <a:r>
              <a:rPr lang="en-US" altLang="en-US" sz="2000" dirty="0" smtClean="0">
                <a:solidFill>
                  <a:srgbClr val="000066"/>
                </a:solidFill>
                <a:cs typeface="Times New Roman" pitchFamily="18" charset="0"/>
              </a:rPr>
              <a:t>characteristics</a:t>
            </a:r>
            <a:endParaRPr lang="en-US" altLang="en-US" sz="2000" dirty="0" smtClean="0">
              <a:solidFill>
                <a:srgbClr val="C00000"/>
              </a:solidFill>
              <a:cs typeface="Times New Roman" pitchFamily="18" charset="0"/>
            </a:endParaRPr>
          </a:p>
          <a:p>
            <a:pPr lvl="1">
              <a:buClr>
                <a:srgbClr val="000066"/>
              </a:buClr>
              <a:buSzPct val="100000"/>
              <a:buFont typeface="Wingdings" pitchFamily="2" charset="2"/>
              <a:buChar char="Ø"/>
            </a:pPr>
            <a:r>
              <a:rPr lang="en-US" altLang="en-US" sz="2000" dirty="0">
                <a:solidFill>
                  <a:srgbClr val="C00000"/>
                </a:solidFill>
                <a:cs typeface="Times New Roman" pitchFamily="18" charset="0"/>
              </a:rPr>
              <a:t>Other </a:t>
            </a:r>
            <a:r>
              <a:rPr lang="en-US" altLang="en-US" sz="2000" dirty="0" smtClean="0">
                <a:solidFill>
                  <a:srgbClr val="C00000"/>
                </a:solidFill>
                <a:cs typeface="Times New Roman" pitchFamily="18" charset="0"/>
              </a:rPr>
              <a:t>covariates</a:t>
            </a:r>
            <a:r>
              <a:rPr lang="en-US" altLang="en-US" sz="2000" dirty="0">
                <a:solidFill>
                  <a:srgbClr val="000066"/>
                </a:solidFill>
                <a:cs typeface="Times New Roman" pitchFamily="18" charset="0"/>
              </a:rPr>
              <a:t>: a host of </a:t>
            </a:r>
            <a:r>
              <a:rPr lang="en-US" altLang="en-US" sz="2000" dirty="0">
                <a:solidFill>
                  <a:srgbClr val="C00000"/>
                </a:solidFill>
                <a:cs typeface="Times New Roman" pitchFamily="18" charset="0"/>
              </a:rPr>
              <a:t>macroeconomic </a:t>
            </a:r>
            <a:r>
              <a:rPr lang="en-US" altLang="en-US" sz="2000" dirty="0" smtClean="0">
                <a:solidFill>
                  <a:srgbClr val="C00000"/>
                </a:solidFill>
                <a:cs typeface="Times New Roman" pitchFamily="18" charset="0"/>
              </a:rPr>
              <a:t>variables</a:t>
            </a:r>
            <a:endParaRPr lang="en-US" altLang="en-US" sz="2000" dirty="0">
              <a:solidFill>
                <a:srgbClr val="000066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angle 2"/>
              <p:cNvSpPr/>
              <p:nvPr/>
            </p:nvSpPr>
            <p:spPr>
              <a:xfrm>
                <a:off x="762000" y="1828800"/>
                <a:ext cx="7543800" cy="9918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i="1" smtClean="0">
                          <a:latin typeface="Cambria Math"/>
                        </a:rPr>
                        <m:t>𝑊𝑒𝑖𝑔h𝑡𝑒𝑑</m:t>
                      </m:r>
                      <m:r>
                        <a:rPr lang="en-US" sz="2000" b="0" i="1" smtClean="0">
                          <a:latin typeface="Cambria Math"/>
                        </a:rPr>
                        <m:t> </m:t>
                      </m:r>
                      <m:r>
                        <a:rPr lang="en-GB" sz="2000" i="1">
                          <a:latin typeface="Cambria Math"/>
                        </a:rPr>
                        <m:t>∆</m:t>
                      </m:r>
                      <m:r>
                        <a:rPr lang="en-GB" sz="2000" i="1">
                          <a:latin typeface="Cambria Math"/>
                        </a:rPr>
                        <m:t>𝐹𝑜𝑟𝑒𝑖𝑔𝑛</m:t>
                      </m:r>
                      <m:r>
                        <a:rPr lang="en-US" sz="2000" b="0" i="1" smtClean="0">
                          <a:latin typeface="Cambria Math"/>
                        </a:rPr>
                        <m:t> </m:t>
                      </m:r>
                      <m:sSub>
                        <m:sSubPr>
                          <m:ctrlPr>
                            <a:rPr lang="en-US" sz="2000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GB" sz="2000" i="1">
                              <a:latin typeface="Cambria Math"/>
                            </a:rPr>
                            <m:t>𝐼𝑅</m:t>
                          </m:r>
                        </m:e>
                        <m:sub>
                          <m:r>
                            <a:rPr lang="en-GB" sz="2000" i="1">
                              <a:latin typeface="Cambria Math"/>
                            </a:rPr>
                            <m:t>𝑖𝑗𝑡</m:t>
                          </m:r>
                        </m:sub>
                      </m:sSub>
                      <m:r>
                        <a:rPr lang="en-GB" sz="2000" i="1">
                          <a:latin typeface="Cambria Math"/>
                        </a:rPr>
                        <m:t>=</m:t>
                      </m:r>
                      <m:nary>
                        <m:naryPr>
                          <m:chr m:val="∑"/>
                          <m:limLoc m:val="undOvr"/>
                          <m:ctrlPr>
                            <a:rPr lang="en-US" sz="2000" i="1">
                              <a:latin typeface="Cambria Math"/>
                            </a:rPr>
                          </m:ctrlPr>
                        </m:naryPr>
                        <m:sub>
                          <m:r>
                            <a:rPr lang="en-GB" sz="2000" i="1">
                              <a:latin typeface="Cambria Math"/>
                            </a:rPr>
                            <m:t>𝑗</m:t>
                          </m:r>
                          <m:r>
                            <a:rPr lang="en-GB" sz="2000" i="1">
                              <a:latin typeface="Cambria Math"/>
                            </a:rPr>
                            <m:t>=1</m:t>
                          </m:r>
                        </m:sub>
                        <m:sup>
                          <m:r>
                            <a:rPr lang="en-GB" sz="2000" i="1">
                              <a:latin typeface="Cambria Math"/>
                            </a:rPr>
                            <m:t>𝑛</m:t>
                          </m:r>
                          <m:r>
                            <a:rPr lang="en-GB" sz="2000" i="1">
                              <a:latin typeface="Cambria Math"/>
                            </a:rPr>
                            <m:t>−1</m:t>
                          </m:r>
                        </m:sup>
                        <m:e>
                          <m:r>
                            <a:rPr lang="en-GB" sz="2000" i="1">
                              <a:latin typeface="Cambria Math"/>
                            </a:rPr>
                            <m:t>(</m:t>
                          </m:r>
                          <m:sSub>
                            <m:sSubPr>
                              <m:ctrlPr>
                                <a:rPr lang="en-US" sz="2000" i="1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GB" sz="2000" i="1">
                                  <a:latin typeface="Cambria Math"/>
                                </a:rPr>
                                <m:t>𝑤</m:t>
                              </m:r>
                            </m:e>
                            <m:sub>
                              <m:r>
                                <a:rPr lang="en-GB" sz="2000" i="1">
                                  <a:latin typeface="Cambria Math"/>
                                </a:rPr>
                                <m:t>𝑖𝑗𝑡</m:t>
                              </m:r>
                            </m:sub>
                          </m:sSub>
                          <m:r>
                            <a:rPr lang="en-GB" sz="2000" i="1">
                              <a:latin typeface="Cambria Math"/>
                            </a:rPr>
                            <m:t>∗∆</m:t>
                          </m:r>
                          <m:sSub>
                            <m:sSubPr>
                              <m:ctrlPr>
                                <a:rPr lang="en-US" sz="2000" i="1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GB" sz="2000" i="1">
                                  <a:latin typeface="Cambria Math"/>
                                </a:rPr>
                                <m:t>𝐼𝑅</m:t>
                              </m:r>
                            </m:e>
                            <m:sub>
                              <m:r>
                                <a:rPr lang="en-GB" sz="2000" i="1">
                                  <a:latin typeface="Cambria Math"/>
                                </a:rPr>
                                <m:t>𝑗𝑡</m:t>
                              </m:r>
                            </m:sub>
                          </m:sSub>
                          <m:r>
                            <a:rPr lang="en-GB" sz="2000" i="1">
                              <a:latin typeface="Cambria Math"/>
                            </a:rPr>
                            <m:t>)</m:t>
                          </m:r>
                        </m:e>
                      </m:nary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3" name="Rectangle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2000" y="1828800"/>
                <a:ext cx="7543800" cy="991810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/>
              <p:cNvSpPr/>
              <p:nvPr/>
            </p:nvSpPr>
            <p:spPr>
              <a:xfrm>
                <a:off x="1980024" y="2849571"/>
                <a:ext cx="4974695" cy="65562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sz="2000" i="1">
                            <a:latin typeface="Cambria Math"/>
                          </a:rPr>
                        </m:ctrlPr>
                      </m:sSubPr>
                      <m:e>
                        <m:r>
                          <a:rPr lang="en-GB" sz="2000" i="1">
                            <a:latin typeface="Cambria Math"/>
                          </a:rPr>
                          <m:t>𝑤</m:t>
                        </m:r>
                      </m:e>
                      <m:sub>
                        <m:r>
                          <a:rPr lang="en-GB" sz="2000" i="1">
                            <a:latin typeface="Cambria Math"/>
                          </a:rPr>
                          <m:t>𝑖𝑗𝑡</m:t>
                        </m:r>
                      </m:sub>
                    </m:sSub>
                    <m:r>
                      <a:rPr lang="en-GB" sz="2000" i="1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en-US" sz="2000" i="1">
                            <a:latin typeface="Cambria Math"/>
                          </a:rPr>
                        </m:ctrlPr>
                      </m:fPr>
                      <m:num>
                        <m:r>
                          <a:rPr lang="en-GB" sz="2000" i="1">
                            <a:latin typeface="Cambria Math"/>
                          </a:rPr>
                          <m:t>(</m:t>
                        </m:r>
                        <m:sSub>
                          <m:sSubPr>
                            <m:ctrlPr>
                              <a:rPr lang="en-US" sz="20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GB" sz="2000" i="1">
                                <a:latin typeface="Cambria Math"/>
                              </a:rPr>
                              <m:t>𝐼</m:t>
                            </m:r>
                            <m:r>
                              <a:rPr lang="en-GB" sz="2000" i="1">
                                <a:latin typeface="Cambria Math"/>
                              </a:rPr>
                              <m:t>/</m:t>
                            </m:r>
                            <m:r>
                              <a:rPr lang="en-GB" sz="2000" i="1">
                                <a:latin typeface="Cambria Math"/>
                              </a:rPr>
                              <m:t>𝐸</m:t>
                            </m:r>
                            <m:r>
                              <a:rPr lang="en-GB" sz="2000" i="1">
                                <a:latin typeface="Cambria Math"/>
                              </a:rPr>
                              <m:t>)</m:t>
                            </m:r>
                          </m:e>
                          <m:sub>
                            <m:r>
                              <a:rPr lang="en-GB" sz="2000" i="1">
                                <a:latin typeface="Cambria Math"/>
                              </a:rPr>
                              <m:t>𝑗𝑖𝑡</m:t>
                            </m:r>
                          </m:sub>
                        </m:sSub>
                      </m:num>
                      <m:den>
                        <m:nary>
                          <m:naryPr>
                            <m:chr m:val="∑"/>
                            <m:limLoc m:val="undOvr"/>
                            <m:ctrlPr>
                              <a:rPr lang="en-US" sz="2000" i="1">
                                <a:latin typeface="Cambria Math"/>
                              </a:rPr>
                            </m:ctrlPr>
                          </m:naryPr>
                          <m:sub>
                            <m:r>
                              <a:rPr lang="en-GB" sz="2000" i="1">
                                <a:latin typeface="Cambria Math"/>
                              </a:rPr>
                              <m:t>𝑗</m:t>
                            </m:r>
                            <m:r>
                              <a:rPr lang="en-GB" sz="2000" i="1">
                                <a:latin typeface="Cambria Math"/>
                              </a:rPr>
                              <m:t>=1</m:t>
                            </m:r>
                          </m:sub>
                          <m:sup>
                            <m:r>
                              <a:rPr lang="en-GB" sz="2000" i="1">
                                <a:latin typeface="Cambria Math"/>
                              </a:rPr>
                              <m:t>𝑛</m:t>
                            </m:r>
                            <m:r>
                              <a:rPr lang="en-GB" sz="2000" i="1">
                                <a:latin typeface="Cambria Math"/>
                              </a:rPr>
                              <m:t>−1</m:t>
                            </m:r>
                          </m:sup>
                          <m:e>
                            <m:sSub>
                              <m:sSubPr>
                                <m:ctrlPr>
                                  <a:rPr lang="en-US" sz="2000" i="1"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GB" sz="2000" i="1">
                                    <a:latin typeface="Cambria Math"/>
                                  </a:rPr>
                                  <m:t>(</m:t>
                                </m:r>
                                <m:r>
                                  <a:rPr lang="en-GB" sz="2000" i="1">
                                    <a:latin typeface="Cambria Math"/>
                                  </a:rPr>
                                  <m:t>𝐼</m:t>
                                </m:r>
                                <m:r>
                                  <a:rPr lang="en-GB" sz="2000" i="1">
                                    <a:latin typeface="Cambria Math"/>
                                  </a:rPr>
                                  <m:t>/</m:t>
                                </m:r>
                                <m:r>
                                  <a:rPr lang="en-GB" sz="2000" i="1">
                                    <a:latin typeface="Cambria Math"/>
                                  </a:rPr>
                                  <m:t>𝐸</m:t>
                                </m:r>
                                <m:r>
                                  <a:rPr lang="en-GB" sz="2000" i="1">
                                    <a:latin typeface="Cambria Math"/>
                                  </a:rPr>
                                  <m:t>)</m:t>
                                </m:r>
                              </m:e>
                              <m:sub>
                                <m:r>
                                  <a:rPr lang="en-GB" sz="2000" i="1">
                                    <a:latin typeface="Cambria Math"/>
                                  </a:rPr>
                                  <m:t>𝑗𝑖𝑡</m:t>
                                </m:r>
                              </m:sub>
                            </m:sSub>
                          </m:e>
                        </m:nary>
                      </m:den>
                    </m:f>
                  </m:oMath>
                </a14:m>
                <a:r>
                  <a:rPr lang="en-US" sz="2000" dirty="0" smtClean="0"/>
                  <a:t>, where  </a:t>
                </a:r>
                <a14:m>
                  <m:oMath xmlns:m="http://schemas.openxmlformats.org/officeDocument/2006/math">
                    <m:nary>
                      <m:naryPr>
                        <m:chr m:val="∑"/>
                        <m:limLoc m:val="undOvr"/>
                        <m:ctrlPr>
                          <a:rPr lang="en-US" sz="2000" i="1">
                            <a:latin typeface="Cambria Math"/>
                          </a:rPr>
                        </m:ctrlPr>
                      </m:naryPr>
                      <m:sub>
                        <m:r>
                          <a:rPr lang="en-GB" sz="2000" i="1">
                            <a:latin typeface="Cambria Math"/>
                          </a:rPr>
                          <m:t>𝑗</m:t>
                        </m:r>
                        <m:r>
                          <a:rPr lang="en-GB" sz="2000" i="1">
                            <a:latin typeface="Cambria Math"/>
                          </a:rPr>
                          <m:t>=1</m:t>
                        </m:r>
                      </m:sub>
                      <m:sup>
                        <m:r>
                          <a:rPr lang="en-GB" sz="2000" i="1">
                            <a:latin typeface="Cambria Math"/>
                          </a:rPr>
                          <m:t>𝑛</m:t>
                        </m:r>
                        <m:r>
                          <a:rPr lang="en-GB" sz="2000" i="1">
                            <a:latin typeface="Cambria Math"/>
                          </a:rPr>
                          <m:t>−1</m:t>
                        </m:r>
                      </m:sup>
                      <m:e>
                        <m:sSub>
                          <m:sSubPr>
                            <m:ctrlPr>
                              <a:rPr lang="en-US" sz="20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GB" sz="2000" i="1">
                                <a:latin typeface="Cambria Math"/>
                              </a:rPr>
                              <m:t>𝑤</m:t>
                            </m:r>
                          </m:e>
                          <m:sub>
                            <m:r>
                              <a:rPr lang="en-GB" sz="2000" i="1">
                                <a:latin typeface="Cambria Math"/>
                              </a:rPr>
                              <m:t>𝑖𝑗𝑡</m:t>
                            </m:r>
                          </m:sub>
                        </m:sSub>
                        <m:r>
                          <a:rPr lang="en-GB" sz="2000" i="1">
                            <a:latin typeface="Cambria Math"/>
                          </a:rPr>
                          <m:t>=1</m:t>
                        </m:r>
                      </m:e>
                    </m:nary>
                    <m:r>
                      <a:rPr lang="en-GB" sz="2000" i="1">
                        <a:latin typeface="Cambria Math"/>
                      </a:rPr>
                      <m:t> ∀ </m:t>
                    </m:r>
                    <m:r>
                      <a:rPr lang="en-GB" sz="2000" i="1">
                        <a:latin typeface="Cambria Math"/>
                      </a:rPr>
                      <m:t>𝑡</m:t>
                    </m:r>
                  </m:oMath>
                </a14:m>
                <a:endParaRPr lang="en-US" sz="2000" dirty="0"/>
              </a:p>
            </p:txBody>
          </p:sp>
        </mc:Choice>
        <mc:Fallback xmlns="">
          <p:sp>
            <p:nvSpPr>
              <p:cNvPr id="4" name="Rectangle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80024" y="2849571"/>
                <a:ext cx="4974695" cy="655629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178829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60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60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608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608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608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ChangeArrowheads="1"/>
          </p:cNvSpPr>
          <p:nvPr/>
        </p:nvSpPr>
        <p:spPr bwMode="auto">
          <a:xfrm>
            <a:off x="152400" y="152400"/>
            <a:ext cx="8763000" cy="640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algn="l">
              <a:spcBef>
                <a:spcPct val="20000"/>
              </a:spcBef>
              <a:buClr>
                <a:schemeClr val="bg2"/>
              </a:buClr>
              <a:buSzPct val="75000"/>
              <a:buFont typeface="Monotype Sorts"/>
              <a:buChar char="n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algn="l">
              <a:spcBef>
                <a:spcPct val="20000"/>
              </a:spcBef>
              <a:buClr>
                <a:schemeClr val="bg2"/>
              </a:buClr>
              <a:buSzPct val="75000"/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algn="l">
              <a:spcBef>
                <a:spcPct val="20000"/>
              </a:spcBef>
              <a:buClr>
                <a:schemeClr val="bg2"/>
              </a:buClr>
              <a:buSzPct val="75000"/>
              <a:buFont typeface="Monotype Sorts"/>
              <a:buChar char="n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algn="l">
              <a:spcBef>
                <a:spcPct val="20000"/>
              </a:spcBef>
              <a:buClr>
                <a:schemeClr val="bg2"/>
              </a:buClr>
              <a:buSzPct val="75000"/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algn="l">
              <a:spcBef>
                <a:spcPct val="20000"/>
              </a:spcBef>
              <a:buClr>
                <a:schemeClr val="bg2"/>
              </a:buClr>
              <a:buSzPct val="75000"/>
              <a:buChar char="•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5000"/>
              <a:buChar char="•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5000"/>
              <a:buChar char="•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5000"/>
              <a:buChar char="•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5000"/>
              <a:buChar char="•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indent="0">
              <a:buClr>
                <a:srgbClr val="000066"/>
              </a:buClr>
              <a:buSzPct val="100000"/>
              <a:buNone/>
            </a:pPr>
            <a:r>
              <a:rPr lang="en-US" altLang="en-US" sz="2600" b="1" dirty="0" smtClean="0">
                <a:solidFill>
                  <a:srgbClr val="C00000"/>
                </a:solidFill>
              </a:rPr>
              <a:t>Identification</a:t>
            </a:r>
          </a:p>
          <a:p>
            <a:pPr marL="0" indent="0">
              <a:buClr>
                <a:srgbClr val="000066"/>
              </a:buClr>
              <a:buSzPct val="100000"/>
              <a:buNone/>
            </a:pPr>
            <a:endParaRPr lang="en-US" altLang="en-US" sz="2400" dirty="0" smtClean="0">
              <a:solidFill>
                <a:srgbClr val="C00000"/>
              </a:solidFill>
            </a:endParaRPr>
          </a:p>
          <a:p>
            <a:pPr>
              <a:buClr>
                <a:srgbClr val="000066"/>
              </a:buClr>
              <a:buSzPct val="100000"/>
              <a:buFont typeface="Wingdings" pitchFamily="2" charset="2"/>
              <a:buChar char="Ø"/>
            </a:pPr>
            <a:r>
              <a:rPr lang="en-US" altLang="en-US" sz="2400" i="1" dirty="0">
                <a:solidFill>
                  <a:srgbClr val="C00000"/>
                </a:solidFill>
              </a:rPr>
              <a:t>Challenge</a:t>
            </a:r>
            <a:r>
              <a:rPr lang="en-US" altLang="en-US" sz="2400" dirty="0">
                <a:solidFill>
                  <a:srgbClr val="000066"/>
                </a:solidFill>
              </a:rPr>
              <a:t>: disentangle changes in </a:t>
            </a:r>
            <a:r>
              <a:rPr lang="en-US" altLang="en-US" sz="2400" dirty="0">
                <a:solidFill>
                  <a:srgbClr val="C00000"/>
                </a:solidFill>
              </a:rPr>
              <a:t>loan demand </a:t>
            </a:r>
            <a:r>
              <a:rPr lang="en-US" altLang="en-US" sz="2400" dirty="0">
                <a:solidFill>
                  <a:srgbClr val="000066"/>
                </a:solidFill>
              </a:rPr>
              <a:t>from changes in </a:t>
            </a:r>
            <a:r>
              <a:rPr lang="en-US" altLang="en-US" sz="2400" dirty="0">
                <a:solidFill>
                  <a:srgbClr val="C00000"/>
                </a:solidFill>
              </a:rPr>
              <a:t>loan </a:t>
            </a:r>
            <a:r>
              <a:rPr lang="en-US" altLang="en-US" sz="2400" dirty="0" smtClean="0">
                <a:solidFill>
                  <a:srgbClr val="C00000"/>
                </a:solidFill>
              </a:rPr>
              <a:t>supply</a:t>
            </a:r>
            <a:endParaRPr lang="en-US" altLang="en-US" sz="2400" dirty="0" smtClean="0">
              <a:solidFill>
                <a:srgbClr val="000066"/>
              </a:solidFill>
            </a:endParaRPr>
          </a:p>
          <a:p>
            <a:pPr>
              <a:buClr>
                <a:srgbClr val="000066"/>
              </a:buClr>
              <a:buSzPct val="100000"/>
              <a:buFont typeface="Wingdings" pitchFamily="2" charset="2"/>
              <a:buChar char="Ø"/>
            </a:pPr>
            <a:endParaRPr lang="en-US" altLang="en-US" sz="2800" dirty="0">
              <a:solidFill>
                <a:srgbClr val="000066"/>
              </a:solidFill>
            </a:endParaRPr>
          </a:p>
          <a:p>
            <a:pPr>
              <a:buClr>
                <a:srgbClr val="000066"/>
              </a:buClr>
              <a:buSzPct val="100000"/>
              <a:buFont typeface="Wingdings" pitchFamily="2" charset="2"/>
              <a:buChar char="Ø"/>
            </a:pPr>
            <a:r>
              <a:rPr lang="en-US" altLang="en-US" sz="2400" i="1" dirty="0">
                <a:solidFill>
                  <a:srgbClr val="C00000"/>
                </a:solidFill>
              </a:rPr>
              <a:t>Strategy</a:t>
            </a:r>
            <a:r>
              <a:rPr lang="en-US" altLang="en-US" sz="2400" dirty="0">
                <a:solidFill>
                  <a:srgbClr val="000066"/>
                </a:solidFill>
              </a:rPr>
              <a:t>: following a monetary policy change we identify supply shifts that are driven </a:t>
            </a:r>
            <a:r>
              <a:rPr lang="en-US" altLang="en-US" sz="2400" dirty="0" smtClean="0">
                <a:solidFill>
                  <a:srgbClr val="000066"/>
                </a:solidFill>
              </a:rPr>
              <a:t>by</a:t>
            </a:r>
            <a:endParaRPr lang="en-US" altLang="en-US" sz="2400" dirty="0" smtClean="0">
              <a:solidFill>
                <a:srgbClr val="C00000"/>
              </a:solidFill>
            </a:endParaRPr>
          </a:p>
          <a:p>
            <a:pPr lvl="1">
              <a:buClr>
                <a:srgbClr val="000066"/>
              </a:buClr>
              <a:buSzPct val="100000"/>
              <a:buFont typeface="Wingdings" pitchFamily="2" charset="2"/>
              <a:buChar char="Ø"/>
            </a:pPr>
            <a:r>
              <a:rPr lang="en-US" altLang="en-US" sz="2000" dirty="0" smtClean="0">
                <a:solidFill>
                  <a:srgbClr val="000066"/>
                </a:solidFill>
              </a:rPr>
              <a:t>a </a:t>
            </a:r>
            <a:r>
              <a:rPr lang="en-US" altLang="en-US" sz="2000" dirty="0">
                <a:solidFill>
                  <a:srgbClr val="000066"/>
                </a:solidFill>
              </a:rPr>
              <a:t>change in </a:t>
            </a:r>
            <a:r>
              <a:rPr lang="en-US" altLang="en-US" sz="2000" dirty="0" smtClean="0">
                <a:solidFill>
                  <a:srgbClr val="000066"/>
                </a:solidFill>
              </a:rPr>
              <a:t>a banks</a:t>
            </a:r>
            <a:r>
              <a:rPr lang="en-US" altLang="en-US" sz="2000" dirty="0">
                <a:solidFill>
                  <a:srgbClr val="000066"/>
                </a:solidFill>
              </a:rPr>
              <a:t>’ ability to lend due to </a:t>
            </a:r>
            <a:r>
              <a:rPr lang="en-US" altLang="en-US" sz="2000" dirty="0" smtClean="0">
                <a:solidFill>
                  <a:srgbClr val="000066"/>
                </a:solidFill>
              </a:rPr>
              <a:t>its </a:t>
            </a:r>
            <a:r>
              <a:rPr lang="en-US" altLang="en-US" sz="2000" dirty="0" smtClean="0">
                <a:solidFill>
                  <a:srgbClr val="C00000"/>
                </a:solidFill>
              </a:rPr>
              <a:t>bank capital-to-assets ratio</a:t>
            </a:r>
            <a:r>
              <a:rPr lang="en-US" altLang="en-US" sz="2000" dirty="0" smtClean="0">
                <a:solidFill>
                  <a:srgbClr val="000066"/>
                </a:solidFill>
              </a:rPr>
              <a:t>, while</a:t>
            </a:r>
          </a:p>
          <a:p>
            <a:pPr lvl="1">
              <a:buClr>
                <a:srgbClr val="000066"/>
              </a:buClr>
              <a:buSzPct val="100000"/>
              <a:buFont typeface="Wingdings" pitchFamily="2" charset="2"/>
              <a:buChar char="Ø"/>
            </a:pPr>
            <a:r>
              <a:rPr lang="en-US" altLang="en-US" sz="2000" dirty="0">
                <a:solidFill>
                  <a:srgbClr val="000066"/>
                </a:solidFill>
              </a:rPr>
              <a:t>controlling for credit demand </a:t>
            </a:r>
            <a:r>
              <a:rPr lang="en-US" altLang="en-US" sz="2000" dirty="0" smtClean="0">
                <a:solidFill>
                  <a:srgbClr val="000066"/>
                </a:solidFill>
              </a:rPr>
              <a:t>conditions with </a:t>
            </a:r>
            <a:r>
              <a:rPr lang="en-US" altLang="en-US" sz="2000" dirty="0" smtClean="0">
                <a:solidFill>
                  <a:srgbClr val="C00000"/>
                </a:solidFill>
              </a:rPr>
              <a:t>macroeconomic variables</a:t>
            </a:r>
            <a:r>
              <a:rPr lang="en-US" altLang="en-US" sz="2000" dirty="0" smtClean="0">
                <a:solidFill>
                  <a:srgbClr val="000066"/>
                </a:solidFill>
              </a:rPr>
              <a:t> and a </a:t>
            </a:r>
            <a:r>
              <a:rPr lang="en-US" altLang="en-US" sz="2000" dirty="0">
                <a:solidFill>
                  <a:srgbClr val="C00000"/>
                </a:solidFill>
              </a:rPr>
              <a:t>multitude of fixed </a:t>
            </a:r>
            <a:r>
              <a:rPr lang="en-US" altLang="en-US" sz="2000" dirty="0" smtClean="0">
                <a:solidFill>
                  <a:srgbClr val="C00000"/>
                </a:solidFill>
              </a:rPr>
              <a:t>effects</a:t>
            </a:r>
            <a:r>
              <a:rPr lang="en-US" altLang="en-US" sz="2000" dirty="0" smtClean="0">
                <a:solidFill>
                  <a:srgbClr val="000066"/>
                </a:solidFill>
              </a:rPr>
              <a:t>, </a:t>
            </a:r>
            <a:r>
              <a:rPr lang="en-US" altLang="en-US" sz="2000" dirty="0">
                <a:solidFill>
                  <a:srgbClr val="000066"/>
                </a:solidFill>
              </a:rPr>
              <a:t>including </a:t>
            </a:r>
            <a:r>
              <a:rPr lang="en-US" altLang="en-US" sz="2000" dirty="0" err="1">
                <a:solidFill>
                  <a:srgbClr val="C00000"/>
                </a:solidFill>
              </a:rPr>
              <a:t>country-month:year</a:t>
            </a:r>
            <a:r>
              <a:rPr lang="en-US" altLang="en-US" sz="2000" dirty="0">
                <a:solidFill>
                  <a:srgbClr val="C00000"/>
                </a:solidFill>
              </a:rPr>
              <a:t> fixed </a:t>
            </a:r>
            <a:r>
              <a:rPr lang="en-US" altLang="en-US" sz="2000" dirty="0" smtClean="0">
                <a:solidFill>
                  <a:srgbClr val="C00000"/>
                </a:solidFill>
              </a:rPr>
              <a:t>effects</a:t>
            </a:r>
          </a:p>
          <a:p>
            <a:pPr lvl="1">
              <a:buClr>
                <a:srgbClr val="000066"/>
              </a:buClr>
              <a:buSzPct val="100000"/>
              <a:buFont typeface="Wingdings" pitchFamily="2" charset="2"/>
              <a:buChar char="Ø"/>
            </a:pPr>
            <a:r>
              <a:rPr lang="en-US" altLang="en-US" sz="2000" dirty="0">
                <a:solidFill>
                  <a:srgbClr val="000066"/>
                </a:solidFill>
              </a:rPr>
              <a:t>In </a:t>
            </a:r>
            <a:r>
              <a:rPr lang="en-US" altLang="en-US" sz="2000" dirty="0" smtClean="0">
                <a:solidFill>
                  <a:srgbClr val="000066"/>
                </a:solidFill>
              </a:rPr>
              <a:t>further specifications</a:t>
            </a:r>
            <a:r>
              <a:rPr lang="en-US" altLang="en-US" sz="2000" dirty="0">
                <a:solidFill>
                  <a:srgbClr val="000066"/>
                </a:solidFill>
              </a:rPr>
              <a:t>, we explicitly control for </a:t>
            </a:r>
            <a:r>
              <a:rPr lang="en-US" altLang="en-US" sz="2000" dirty="0">
                <a:solidFill>
                  <a:srgbClr val="C00000"/>
                </a:solidFill>
              </a:rPr>
              <a:t>time-varying credit demand </a:t>
            </a:r>
            <a:r>
              <a:rPr lang="en-US" altLang="en-US" sz="2000" dirty="0">
                <a:solidFill>
                  <a:srgbClr val="000066"/>
                </a:solidFill>
              </a:rPr>
              <a:t>in the domestic banking system through bank responses to the national Bank Lending Survey</a:t>
            </a:r>
          </a:p>
          <a:p>
            <a:pPr lvl="1">
              <a:buClr>
                <a:srgbClr val="000066"/>
              </a:buClr>
              <a:buSzPct val="100000"/>
              <a:buFont typeface="Wingdings" pitchFamily="2" charset="2"/>
              <a:buChar char="Ø"/>
            </a:pPr>
            <a:endParaRPr lang="en-US" altLang="en-US" sz="2000" dirty="0">
              <a:solidFill>
                <a:srgbClr val="00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75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60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608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608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608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608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ChangeArrowheads="1"/>
          </p:cNvSpPr>
          <p:nvPr/>
        </p:nvSpPr>
        <p:spPr bwMode="auto">
          <a:xfrm>
            <a:off x="152400" y="152400"/>
            <a:ext cx="8763000" cy="640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algn="l">
              <a:spcBef>
                <a:spcPct val="20000"/>
              </a:spcBef>
              <a:buClr>
                <a:schemeClr val="bg2"/>
              </a:buClr>
              <a:buSzPct val="75000"/>
              <a:buFont typeface="Monotype Sorts"/>
              <a:buChar char="n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algn="l">
              <a:spcBef>
                <a:spcPct val="20000"/>
              </a:spcBef>
              <a:buClr>
                <a:schemeClr val="bg2"/>
              </a:buClr>
              <a:buSzPct val="75000"/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algn="l">
              <a:spcBef>
                <a:spcPct val="20000"/>
              </a:spcBef>
              <a:buClr>
                <a:schemeClr val="bg2"/>
              </a:buClr>
              <a:buSzPct val="75000"/>
              <a:buFont typeface="Monotype Sorts"/>
              <a:buChar char="n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algn="l">
              <a:spcBef>
                <a:spcPct val="20000"/>
              </a:spcBef>
              <a:buClr>
                <a:schemeClr val="bg2"/>
              </a:buClr>
              <a:buSzPct val="75000"/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algn="l">
              <a:spcBef>
                <a:spcPct val="20000"/>
              </a:spcBef>
              <a:buClr>
                <a:schemeClr val="bg2"/>
              </a:buClr>
              <a:buSzPct val="75000"/>
              <a:buChar char="•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5000"/>
              <a:buChar char="•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5000"/>
              <a:buChar char="•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5000"/>
              <a:buChar char="•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5000"/>
              <a:buChar char="•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indent="0">
              <a:buClr>
                <a:srgbClr val="000066"/>
              </a:buClr>
              <a:buSzPct val="100000"/>
              <a:buNone/>
            </a:pPr>
            <a:r>
              <a:rPr lang="en-US" altLang="en-US" sz="2800" b="1" dirty="0">
                <a:solidFill>
                  <a:srgbClr val="CC3300"/>
                </a:solidFill>
              </a:rPr>
              <a:t>Empirical Strategy</a:t>
            </a:r>
            <a:endParaRPr lang="en-US" altLang="en-US" sz="2600" b="1" dirty="0" smtClean="0">
              <a:solidFill>
                <a:srgbClr val="C00000"/>
              </a:solidFill>
            </a:endParaRPr>
          </a:p>
          <a:p>
            <a:pPr marL="0" indent="0">
              <a:buClr>
                <a:srgbClr val="000066"/>
              </a:buClr>
              <a:buSzPct val="100000"/>
              <a:buNone/>
            </a:pPr>
            <a:endParaRPr lang="en-US" altLang="en-US" sz="2400" dirty="0" smtClean="0">
              <a:solidFill>
                <a:srgbClr val="C00000"/>
              </a:solidFill>
            </a:endParaRPr>
          </a:p>
          <a:p>
            <a:pPr>
              <a:buClr>
                <a:srgbClr val="000066"/>
              </a:buClr>
              <a:buSzPct val="100000"/>
              <a:buFont typeface="Wingdings" pitchFamily="2" charset="2"/>
              <a:buChar char="Ø"/>
            </a:pPr>
            <a:r>
              <a:rPr lang="en-US" altLang="en-US" sz="2400" dirty="0" smtClean="0">
                <a:solidFill>
                  <a:srgbClr val="C00000"/>
                </a:solidFill>
                <a:cs typeface="Times New Roman" pitchFamily="18" charset="0"/>
              </a:rPr>
              <a:t>Spatial </a:t>
            </a:r>
            <a:r>
              <a:rPr lang="en-US" altLang="en-US" sz="2400" dirty="0">
                <a:solidFill>
                  <a:srgbClr val="C00000"/>
                </a:solidFill>
                <a:cs typeface="Times New Roman" pitchFamily="18" charset="0"/>
              </a:rPr>
              <a:t>regression model </a:t>
            </a:r>
            <a:r>
              <a:rPr lang="en-US" altLang="en-US" sz="2400" dirty="0">
                <a:solidFill>
                  <a:srgbClr val="000066"/>
                </a:solidFill>
                <a:cs typeface="Times New Roman" pitchFamily="18" charset="0"/>
              </a:rPr>
              <a:t>that allows a shock propagation pattern across </a:t>
            </a:r>
            <a:r>
              <a:rPr lang="en-US" altLang="en-US" sz="2400" dirty="0" smtClean="0">
                <a:solidFill>
                  <a:srgbClr val="000066"/>
                </a:solidFill>
                <a:cs typeface="Times New Roman" pitchFamily="18" charset="0"/>
              </a:rPr>
              <a:t>countries	</a:t>
            </a:r>
          </a:p>
          <a:p>
            <a:pPr lvl="1">
              <a:buClr>
                <a:srgbClr val="000066"/>
              </a:buClr>
              <a:buSzPct val="100000"/>
              <a:buFont typeface="Wingdings" pitchFamily="2" charset="2"/>
              <a:buChar char="Ø"/>
            </a:pPr>
            <a:r>
              <a:rPr lang="en-US" altLang="en-US" sz="2000" dirty="0">
                <a:solidFill>
                  <a:srgbClr val="000066"/>
                </a:solidFill>
                <a:cs typeface="Times New Roman" pitchFamily="18" charset="0"/>
              </a:rPr>
              <a:t>The </a:t>
            </a:r>
            <a:r>
              <a:rPr lang="en-US" altLang="en-US" sz="2000" dirty="0">
                <a:solidFill>
                  <a:srgbClr val="C00000"/>
                </a:solidFill>
                <a:cs typeface="Times New Roman" pitchFamily="18" charset="0"/>
              </a:rPr>
              <a:t>spatial Durbin model </a:t>
            </a:r>
            <a:r>
              <a:rPr lang="en-US" altLang="en-US" sz="2000" dirty="0" smtClean="0">
                <a:solidFill>
                  <a:srgbClr val="000066"/>
                </a:solidFill>
                <a:cs typeface="Times New Roman" pitchFamily="18" charset="0"/>
              </a:rPr>
              <a:t>incorporating </a:t>
            </a:r>
            <a:r>
              <a:rPr lang="en-US" altLang="en-US" sz="2000" dirty="0">
                <a:solidFill>
                  <a:srgbClr val="000066"/>
                </a:solidFill>
                <a:cs typeface="Times New Roman" pitchFamily="18" charset="0"/>
              </a:rPr>
              <a:t>spatial spillover effects in an independent variable of </a:t>
            </a:r>
            <a:r>
              <a:rPr lang="en-US" altLang="en-US" sz="2000" dirty="0" smtClean="0">
                <a:solidFill>
                  <a:srgbClr val="000066"/>
                </a:solidFill>
                <a:cs typeface="Times New Roman" pitchFamily="18" charset="0"/>
              </a:rPr>
              <a:t>interest </a:t>
            </a:r>
            <a:r>
              <a:rPr lang="en-US" altLang="en-US" sz="2000" dirty="0">
                <a:solidFill>
                  <a:srgbClr val="000066"/>
                </a:solidFill>
                <a:cs typeface="Times New Roman" pitchFamily="18" charset="0"/>
              </a:rPr>
              <a:t>and the </a:t>
            </a:r>
            <a:r>
              <a:rPr lang="en-US" altLang="en-US" sz="2000" dirty="0">
                <a:solidFill>
                  <a:srgbClr val="C00000"/>
                </a:solidFill>
                <a:cs typeface="Times New Roman" pitchFamily="18" charset="0"/>
              </a:rPr>
              <a:t>spatial error model </a:t>
            </a:r>
            <a:r>
              <a:rPr lang="en-US" altLang="en-US" sz="2000" dirty="0" smtClean="0">
                <a:solidFill>
                  <a:srgbClr val="000066"/>
                </a:solidFill>
                <a:cs typeface="Times New Roman" pitchFamily="18" charset="0"/>
              </a:rPr>
              <a:t>correcting </a:t>
            </a:r>
            <a:r>
              <a:rPr lang="en-US" altLang="en-US" sz="2000" dirty="0">
                <a:solidFill>
                  <a:srgbClr val="000066"/>
                </a:solidFill>
                <a:cs typeface="Times New Roman" pitchFamily="18" charset="0"/>
              </a:rPr>
              <a:t>standard errors for spatial heteroscedasticity and </a:t>
            </a:r>
            <a:r>
              <a:rPr lang="en-US" altLang="en-US" sz="2000" dirty="0" smtClean="0">
                <a:solidFill>
                  <a:srgbClr val="000066"/>
                </a:solidFill>
                <a:cs typeface="Times New Roman" pitchFamily="18" charset="0"/>
              </a:rPr>
              <a:t>autocorrelation</a:t>
            </a:r>
            <a:endParaRPr lang="en-US" altLang="en-US" sz="2000" dirty="0" smtClean="0">
              <a:solidFill>
                <a:srgbClr val="000066"/>
              </a:solidFill>
            </a:endParaRPr>
          </a:p>
          <a:p>
            <a:pPr>
              <a:buClr>
                <a:srgbClr val="000066"/>
              </a:buClr>
              <a:buSzPct val="100000"/>
              <a:buFont typeface="Wingdings" pitchFamily="2" charset="2"/>
              <a:buChar char="Ø"/>
            </a:pPr>
            <a:endParaRPr lang="en-US" altLang="en-US" sz="2800" dirty="0">
              <a:solidFill>
                <a:srgbClr val="000066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angle 2"/>
              <p:cNvSpPr/>
              <p:nvPr/>
            </p:nvSpPr>
            <p:spPr>
              <a:xfrm>
                <a:off x="381000" y="3088369"/>
                <a:ext cx="8305800" cy="293291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3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2300" i="1">
                              <a:latin typeface="Cambria Math"/>
                            </a:rPr>
                            <m:t>%</m:t>
                          </m:r>
                          <m:r>
                            <a:rPr lang="en-US" sz="2300" i="1">
                              <a:latin typeface="Cambria Math"/>
                            </a:rPr>
                            <m:t>𝐹𝐶𝐿</m:t>
                          </m:r>
                        </m:e>
                        <m:sub>
                          <m:r>
                            <a:rPr lang="en-US" sz="2300" i="1">
                              <a:solidFill>
                                <a:srgbClr val="FF9900"/>
                              </a:solidFill>
                              <a:latin typeface="Cambria Math"/>
                            </a:rPr>
                            <m:t>𝑏</m:t>
                          </m:r>
                          <m:r>
                            <a:rPr lang="en-US" sz="2300" i="1">
                              <a:latin typeface="Cambria Math"/>
                            </a:rPr>
                            <m:t>𝑖𝑡</m:t>
                          </m:r>
                        </m:sub>
                      </m:sSub>
                      <m:r>
                        <a:rPr lang="en-US" sz="2300" i="1"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en-US" sz="2300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2300" i="1">
                              <a:latin typeface="Cambria Math"/>
                            </a:rPr>
                            <m:t>𝛼</m:t>
                          </m:r>
                        </m:e>
                        <m:sub>
                          <m:r>
                            <a:rPr lang="en-US" sz="2300" i="1">
                              <a:latin typeface="Cambria Math"/>
                            </a:rPr>
                            <m:t>𝑏</m:t>
                          </m:r>
                        </m:sub>
                      </m:sSub>
                      <m:r>
                        <a:rPr lang="en-US" sz="2300" i="1">
                          <a:latin typeface="Cambria Math"/>
                        </a:rPr>
                        <m:t>+</m:t>
                      </m:r>
                      <m:sSub>
                        <m:sSubPr>
                          <m:ctrlPr>
                            <a:rPr lang="en-US" sz="2300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2300" i="1">
                              <a:latin typeface="Cambria Math"/>
                            </a:rPr>
                            <m:t>𝛼</m:t>
                          </m:r>
                        </m:e>
                        <m:sub>
                          <m:r>
                            <a:rPr lang="en-US" sz="2300" i="1">
                              <a:latin typeface="Cambria Math"/>
                            </a:rPr>
                            <m:t>𝑖</m:t>
                          </m:r>
                          <m:r>
                            <a:rPr lang="en-US" sz="2300" i="1">
                              <a:latin typeface="Cambria Math"/>
                            </a:rPr>
                            <m:t>,</m:t>
                          </m:r>
                          <m:r>
                            <a:rPr lang="en-US" sz="2300" i="1">
                              <a:latin typeface="Cambria Math"/>
                            </a:rPr>
                            <m:t>𝑡</m:t>
                          </m:r>
                        </m:sub>
                      </m:sSub>
                      <m:r>
                        <a:rPr lang="en-US" sz="2300" i="1">
                          <a:latin typeface="Cambria Math"/>
                        </a:rPr>
                        <m:t>+</m:t>
                      </m:r>
                      <m:r>
                        <a:rPr lang="en-US" sz="2300" i="1">
                          <a:latin typeface="Cambria Math"/>
                        </a:rPr>
                        <m:t>𝜈</m:t>
                      </m:r>
                      <m:sSub>
                        <m:sSubPr>
                          <m:ctrlPr>
                            <a:rPr lang="en-US" sz="2300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2300" i="1">
                              <a:latin typeface="Cambria Math"/>
                            </a:rPr>
                            <m:t>𝐵𝑎𝑛𝑘</m:t>
                          </m:r>
                        </m:e>
                        <m:sub>
                          <m:r>
                            <a:rPr lang="en-US" sz="2300" i="1">
                              <a:solidFill>
                                <a:srgbClr val="FFC000"/>
                              </a:solidFill>
                              <a:latin typeface="Cambria Math"/>
                            </a:rPr>
                            <m:t>𝑏</m:t>
                          </m:r>
                          <m:r>
                            <a:rPr lang="en-US" sz="2300" i="1">
                              <a:latin typeface="Cambria Math"/>
                            </a:rPr>
                            <m:t>𝑖</m:t>
                          </m:r>
                          <m:r>
                            <a:rPr lang="en-US" sz="2300" i="1">
                              <a:solidFill>
                                <a:srgbClr val="C00000"/>
                              </a:solidFill>
                              <a:latin typeface="Cambria Math"/>
                            </a:rPr>
                            <m:t>𝑡</m:t>
                          </m:r>
                          <m:r>
                            <a:rPr lang="en-US" sz="2300" i="1">
                              <a:solidFill>
                                <a:srgbClr val="C00000"/>
                              </a:solidFill>
                              <a:latin typeface="Cambria Math"/>
                            </a:rPr>
                            <m:t>−1</m:t>
                          </m:r>
                        </m:sub>
                      </m:sSub>
                      <m:r>
                        <a:rPr lang="en-US" sz="2300" i="1">
                          <a:latin typeface="Cambria Math"/>
                        </a:rPr>
                        <m:t>+</m:t>
                      </m:r>
                      <m:r>
                        <a:rPr lang="en-US" sz="2300" i="1" smtClean="0">
                          <a:solidFill>
                            <a:srgbClr val="00B050"/>
                          </a:solidFill>
                          <a:latin typeface="Cambria Math"/>
                        </a:rPr>
                        <m:t>𝜁</m:t>
                      </m:r>
                      <m:sSub>
                        <m:sSubPr>
                          <m:ctrlPr>
                            <a:rPr lang="en-US" sz="2300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2300" i="1">
                              <a:latin typeface="Cambria Math"/>
                            </a:rPr>
                            <m:t>(∆</m:t>
                          </m:r>
                          <m:r>
                            <a:rPr lang="en-US" sz="2300" i="1">
                              <a:latin typeface="Cambria Math"/>
                            </a:rPr>
                            <m:t>𝐼𝑅</m:t>
                          </m:r>
                        </m:e>
                        <m:sub>
                          <m:r>
                            <a:rPr lang="en-US" sz="2300" i="1">
                              <a:latin typeface="Cambria Math"/>
                            </a:rPr>
                            <m:t>𝑖</m:t>
                          </m:r>
                          <m:r>
                            <a:rPr lang="en-US" sz="2300" i="1">
                              <a:solidFill>
                                <a:srgbClr val="C00000"/>
                              </a:solidFill>
                              <a:latin typeface="Cambria Math"/>
                            </a:rPr>
                            <m:t>𝑡</m:t>
                          </m:r>
                          <m:r>
                            <a:rPr lang="en-US" sz="2300" i="1">
                              <a:solidFill>
                                <a:srgbClr val="C00000"/>
                              </a:solidFill>
                              <a:latin typeface="Cambria Math"/>
                            </a:rPr>
                            <m:t>−1</m:t>
                          </m:r>
                        </m:sub>
                      </m:sSub>
                      <m:r>
                        <a:rPr lang="en-US" sz="2300" i="1">
                          <a:latin typeface="Cambria Math"/>
                        </a:rPr>
                        <m:t>∗</m:t>
                      </m:r>
                      <m:sSub>
                        <m:sSubPr>
                          <m:ctrlPr>
                            <a:rPr lang="en-US" sz="2300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2300" i="1">
                              <a:latin typeface="Cambria Math"/>
                            </a:rPr>
                            <m:t>𝐵𝐾𝑅</m:t>
                          </m:r>
                        </m:e>
                        <m:sub>
                          <m:r>
                            <a:rPr lang="en-US" sz="2300" i="1">
                              <a:solidFill>
                                <a:srgbClr val="FFC000"/>
                              </a:solidFill>
                              <a:latin typeface="Cambria Math"/>
                            </a:rPr>
                            <m:t>𝑏</m:t>
                          </m:r>
                          <m:r>
                            <a:rPr lang="en-US" sz="2300" i="1">
                              <a:latin typeface="Cambria Math"/>
                            </a:rPr>
                            <m:t>𝑖</m:t>
                          </m:r>
                          <m:r>
                            <a:rPr lang="en-US" sz="2300" i="1">
                              <a:solidFill>
                                <a:srgbClr val="C00000"/>
                              </a:solidFill>
                              <a:latin typeface="Cambria Math"/>
                            </a:rPr>
                            <m:t>𝑡</m:t>
                          </m:r>
                          <m:r>
                            <a:rPr lang="en-US" sz="2300" i="1">
                              <a:solidFill>
                                <a:srgbClr val="C00000"/>
                              </a:solidFill>
                              <a:latin typeface="Cambria Math"/>
                            </a:rPr>
                            <m:t>−1</m:t>
                          </m:r>
                        </m:sub>
                      </m:sSub>
                      <m:r>
                        <m:rPr>
                          <m:nor/>
                        </m:rPr>
                        <a:rPr lang="en-US" sz="2300" dirty="0"/>
                        <m:t>)</m:t>
                      </m:r>
                    </m:oMath>
                  </m:oMathPara>
                </a14:m>
                <a:endParaRPr lang="en-US" sz="2300" dirty="0" smtClean="0"/>
              </a:p>
              <a:p>
                <a:endParaRPr lang="en-US" sz="1000" dirty="0"/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200" b="0" i="1" smtClean="0">
                          <a:latin typeface="Cambria Math"/>
                        </a:rPr>
                        <m:t>                         </m:t>
                      </m:r>
                      <m:r>
                        <a:rPr lang="en-US" sz="2200" i="1">
                          <a:latin typeface="Cambria Math"/>
                        </a:rPr>
                        <m:t>+</m:t>
                      </m:r>
                      <m:r>
                        <a:rPr lang="en-US" sz="2200" i="1" smtClean="0">
                          <a:solidFill>
                            <a:srgbClr val="00B050"/>
                          </a:solidFill>
                          <a:latin typeface="Cambria Math"/>
                        </a:rPr>
                        <m:t>𝜉</m:t>
                      </m:r>
                      <m:r>
                        <a:rPr lang="en-US" sz="2200" b="0" i="1" smtClean="0">
                          <a:latin typeface="Cambria Math"/>
                        </a:rPr>
                        <m:t>(</m:t>
                      </m:r>
                      <m:nary>
                        <m:naryPr>
                          <m:chr m:val="∑"/>
                          <m:limLoc m:val="undOvr"/>
                          <m:ctrlPr>
                            <a:rPr lang="en-US" sz="2200" i="1">
                              <a:latin typeface="Cambria Math"/>
                            </a:rPr>
                          </m:ctrlPr>
                        </m:naryPr>
                        <m:sub>
                          <m:r>
                            <a:rPr lang="en-US" sz="2200" i="1">
                              <a:latin typeface="Cambria Math"/>
                            </a:rPr>
                            <m:t>𝑗</m:t>
                          </m:r>
                          <m:r>
                            <a:rPr lang="en-US" sz="2200" i="1">
                              <a:latin typeface="Cambria Math"/>
                            </a:rPr>
                            <m:t>=1</m:t>
                          </m:r>
                        </m:sub>
                        <m:sup>
                          <m:r>
                            <a:rPr lang="en-US" sz="2200" i="1">
                              <a:latin typeface="Cambria Math"/>
                            </a:rPr>
                            <m:t>𝑛</m:t>
                          </m:r>
                          <m:r>
                            <a:rPr lang="en-US" sz="2200" i="1">
                              <a:latin typeface="Cambria Math"/>
                            </a:rPr>
                            <m:t>−1</m:t>
                          </m:r>
                        </m:sup>
                        <m:e>
                          <m:sSub>
                            <m:sSubPr>
                              <m:ctrlPr>
                                <a:rPr lang="en-US" sz="2200" i="1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sz="2200" i="1">
                                  <a:latin typeface="Cambria Math"/>
                                </a:rPr>
                                <m:t>𝑤</m:t>
                              </m:r>
                            </m:e>
                            <m:sub>
                              <m:r>
                                <a:rPr lang="en-US" sz="2200" i="1">
                                  <a:latin typeface="Cambria Math"/>
                                </a:rPr>
                                <m:t>𝑖𝑗</m:t>
                              </m:r>
                              <m:r>
                                <a:rPr lang="en-US" sz="2200" i="1">
                                  <a:solidFill>
                                    <a:srgbClr val="C00000"/>
                                  </a:solidFill>
                                  <a:latin typeface="Cambria Math"/>
                                </a:rPr>
                                <m:t>𝑡</m:t>
                              </m:r>
                              <m:r>
                                <a:rPr lang="en-US" sz="2200" i="1">
                                  <a:solidFill>
                                    <a:srgbClr val="C00000"/>
                                  </a:solidFill>
                                  <a:latin typeface="Cambria Math"/>
                                </a:rPr>
                                <m:t>−1</m:t>
                              </m:r>
                            </m:sub>
                          </m:sSub>
                        </m:e>
                      </m:nary>
                      <m:sSub>
                        <m:sSubPr>
                          <m:ctrlPr>
                            <a:rPr lang="en-US" sz="2200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2200" i="1">
                              <a:latin typeface="Cambria Math"/>
                            </a:rPr>
                            <m:t>∆</m:t>
                          </m:r>
                          <m:r>
                            <a:rPr lang="en-US" sz="2200" i="1">
                              <a:latin typeface="Cambria Math"/>
                            </a:rPr>
                            <m:t>𝐼𝑅</m:t>
                          </m:r>
                        </m:e>
                        <m:sub>
                          <m:r>
                            <a:rPr lang="en-US" sz="2200" i="1">
                              <a:latin typeface="Cambria Math"/>
                            </a:rPr>
                            <m:t>𝑗</m:t>
                          </m:r>
                          <m:r>
                            <a:rPr lang="en-US" sz="2200" i="1">
                              <a:solidFill>
                                <a:srgbClr val="C00000"/>
                              </a:solidFill>
                              <a:latin typeface="Cambria Math"/>
                            </a:rPr>
                            <m:t>𝑡</m:t>
                          </m:r>
                          <m:r>
                            <a:rPr lang="en-US" sz="2200" i="1">
                              <a:solidFill>
                                <a:srgbClr val="C00000"/>
                              </a:solidFill>
                              <a:latin typeface="Cambria Math"/>
                            </a:rPr>
                            <m:t>−1</m:t>
                          </m:r>
                        </m:sub>
                      </m:sSub>
                      <m:r>
                        <a:rPr lang="en-US" sz="2200" b="0" i="1" smtClean="0">
                          <a:solidFill>
                            <a:srgbClr val="000066"/>
                          </a:solidFill>
                          <a:latin typeface="Cambria Math"/>
                        </a:rPr>
                        <m:t>)</m:t>
                      </m:r>
                      <m:r>
                        <a:rPr lang="en-US" sz="2200" i="1">
                          <a:latin typeface="Cambria Math"/>
                        </a:rPr>
                        <m:t>∗</m:t>
                      </m:r>
                      <m:sSub>
                        <m:sSubPr>
                          <m:ctrlPr>
                            <a:rPr lang="en-US" sz="2200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2200" i="1">
                              <a:latin typeface="Cambria Math"/>
                            </a:rPr>
                            <m:t>𝐵𝐾𝑅</m:t>
                          </m:r>
                        </m:e>
                        <m:sub>
                          <m:r>
                            <a:rPr lang="en-US" sz="2200" b="0" i="1" smtClean="0">
                              <a:solidFill>
                                <a:srgbClr val="FFC000"/>
                              </a:solidFill>
                              <a:latin typeface="Cambria Math"/>
                            </a:rPr>
                            <m:t>𝑏</m:t>
                          </m:r>
                          <m:r>
                            <a:rPr lang="en-US" sz="2200" i="1">
                              <a:latin typeface="Cambria Math"/>
                            </a:rPr>
                            <m:t>𝑖</m:t>
                          </m:r>
                          <m:r>
                            <a:rPr lang="en-US" sz="2200" i="1" smtClean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  <m:t>𝑡</m:t>
                          </m:r>
                          <m:r>
                            <a:rPr lang="en-US" sz="2200" i="1" smtClean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  <m:t>−1</m:t>
                          </m:r>
                        </m:sub>
                      </m:sSub>
                    </m:oMath>
                  </m:oMathPara>
                </a14:m>
                <a:endParaRPr lang="en-US" sz="2200" i="1" dirty="0" smtClean="0">
                  <a:solidFill>
                    <a:srgbClr val="C00000"/>
                  </a:solidFill>
                  <a:latin typeface="Cambria Math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200" b="0" i="1" smtClean="0">
                          <a:latin typeface="Cambria Math"/>
                        </a:rPr>
                        <m:t>                   </m:t>
                      </m:r>
                      <m:r>
                        <a:rPr lang="en-US" sz="2200" i="1">
                          <a:latin typeface="Cambria Math"/>
                        </a:rPr>
                        <m:t>+</m:t>
                      </m:r>
                      <m:r>
                        <a:rPr lang="en-US" sz="2200" i="1" smtClean="0">
                          <a:solidFill>
                            <a:srgbClr val="00B050"/>
                          </a:solidFill>
                          <a:latin typeface="Cambria Math"/>
                        </a:rPr>
                        <m:t>𝜒</m:t>
                      </m:r>
                      <m:r>
                        <a:rPr lang="en-US" sz="2200" i="1">
                          <a:latin typeface="Cambria Math"/>
                        </a:rPr>
                        <m:t>(</m:t>
                      </m:r>
                      <m:nary>
                        <m:naryPr>
                          <m:chr m:val="∑"/>
                          <m:limLoc m:val="undOvr"/>
                          <m:ctrlPr>
                            <a:rPr lang="en-US" sz="2200" i="1">
                              <a:latin typeface="Cambria Math"/>
                            </a:rPr>
                          </m:ctrlPr>
                        </m:naryPr>
                        <m:sub>
                          <m:r>
                            <a:rPr lang="en-US" sz="2200" i="1">
                              <a:latin typeface="Cambria Math"/>
                            </a:rPr>
                            <m:t>𝑗</m:t>
                          </m:r>
                          <m:r>
                            <a:rPr lang="en-US" sz="2200" i="1">
                              <a:latin typeface="Cambria Math"/>
                            </a:rPr>
                            <m:t>=1</m:t>
                          </m:r>
                        </m:sub>
                        <m:sup>
                          <m:r>
                            <a:rPr lang="en-US" sz="2200" i="1">
                              <a:latin typeface="Cambria Math"/>
                            </a:rPr>
                            <m:t>𝑛</m:t>
                          </m:r>
                          <m:r>
                            <a:rPr lang="en-US" sz="2200" i="1">
                              <a:latin typeface="Cambria Math"/>
                            </a:rPr>
                            <m:t>−1</m:t>
                          </m:r>
                        </m:sup>
                        <m:e>
                          <m:sSub>
                            <m:sSubPr>
                              <m:ctrlPr>
                                <a:rPr lang="en-US" sz="2200" i="1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sz="2200" i="1">
                                  <a:latin typeface="Cambria Math"/>
                                </a:rPr>
                                <m:t>𝑤</m:t>
                              </m:r>
                            </m:e>
                            <m:sub>
                              <m:r>
                                <a:rPr lang="en-US" sz="2200" i="1">
                                  <a:latin typeface="Cambria Math"/>
                                </a:rPr>
                                <m:t>𝑖𝑗</m:t>
                              </m:r>
                              <m:r>
                                <a:rPr lang="en-US" sz="2200" i="1">
                                  <a:solidFill>
                                    <a:srgbClr val="C00000"/>
                                  </a:solidFill>
                                  <a:latin typeface="Cambria Math"/>
                                </a:rPr>
                                <m:t>𝑡</m:t>
                              </m:r>
                              <m:r>
                                <a:rPr lang="en-US" sz="2200" i="1">
                                  <a:solidFill>
                                    <a:srgbClr val="C00000"/>
                                  </a:solidFill>
                                  <a:latin typeface="Cambria Math"/>
                                </a:rPr>
                                <m:t>−1</m:t>
                              </m:r>
                            </m:sub>
                          </m:sSub>
                        </m:e>
                      </m:nary>
                      <m:sSub>
                        <m:sSubPr>
                          <m:ctrlPr>
                            <a:rPr lang="en-US" sz="2200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2200" i="1">
                              <a:latin typeface="Cambria Math"/>
                            </a:rPr>
                            <m:t>∆</m:t>
                          </m:r>
                          <m:r>
                            <a:rPr lang="en-US" sz="2200" i="1">
                              <a:latin typeface="Cambria Math"/>
                            </a:rPr>
                            <m:t>𝐼𝑅</m:t>
                          </m:r>
                        </m:e>
                        <m:sub>
                          <m:r>
                            <a:rPr lang="en-US" sz="2200" i="1">
                              <a:latin typeface="Cambria Math"/>
                            </a:rPr>
                            <m:t>𝑗</m:t>
                          </m:r>
                          <m:r>
                            <a:rPr lang="en-US" sz="2200" i="1">
                              <a:solidFill>
                                <a:srgbClr val="C00000"/>
                              </a:solidFill>
                              <a:latin typeface="Cambria Math"/>
                            </a:rPr>
                            <m:t>𝑡</m:t>
                          </m:r>
                          <m:r>
                            <a:rPr lang="en-US" sz="2200" i="1">
                              <a:solidFill>
                                <a:srgbClr val="C00000"/>
                              </a:solidFill>
                              <a:latin typeface="Cambria Math"/>
                            </a:rPr>
                            <m:t>−1</m:t>
                          </m:r>
                        </m:sub>
                      </m:sSub>
                      <m:r>
                        <a:rPr lang="en-US" sz="2200" i="1" smtClean="0">
                          <a:latin typeface="Cambria Math"/>
                        </a:rPr>
                        <m:t>)</m:t>
                      </m:r>
                      <m:r>
                        <a:rPr lang="en-US" sz="2200" i="1">
                          <a:latin typeface="Cambria Math"/>
                        </a:rPr>
                        <m:t>∗</m:t>
                      </m:r>
                      <m:sSub>
                        <m:sSubPr>
                          <m:ctrlPr>
                            <a:rPr lang="en-US" sz="2200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2200" i="1">
                              <a:latin typeface="Cambria Math"/>
                            </a:rPr>
                            <m:t>𝑀𝑃𝑃</m:t>
                          </m:r>
                        </m:e>
                        <m:sub>
                          <m:r>
                            <a:rPr lang="en-US" sz="2200" i="1">
                              <a:latin typeface="Cambria Math"/>
                            </a:rPr>
                            <m:t>𝑖</m:t>
                          </m:r>
                          <m:r>
                            <a:rPr lang="en-US" sz="2200" i="1">
                              <a:solidFill>
                                <a:srgbClr val="C00000"/>
                              </a:solidFill>
                              <a:latin typeface="Cambria Math"/>
                            </a:rPr>
                            <m:t>𝑡</m:t>
                          </m:r>
                          <m:r>
                            <a:rPr lang="en-US" sz="2200" i="1">
                              <a:solidFill>
                                <a:srgbClr val="C00000"/>
                              </a:solidFill>
                              <a:latin typeface="Cambria Math"/>
                            </a:rPr>
                            <m:t>−1</m:t>
                          </m:r>
                        </m:sub>
                      </m:sSub>
                      <m:r>
                        <a:rPr lang="en-US" sz="2200" i="1">
                          <a:latin typeface="Cambria Math"/>
                        </a:rPr>
                        <m:t>∗</m:t>
                      </m:r>
                      <m:sSub>
                        <m:sSubPr>
                          <m:ctrlPr>
                            <a:rPr lang="en-US" sz="2200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2200" i="1">
                              <a:latin typeface="Cambria Math"/>
                            </a:rPr>
                            <m:t>𝐵𝐾𝑅</m:t>
                          </m:r>
                        </m:e>
                        <m:sub>
                          <m:r>
                            <a:rPr lang="en-US" sz="2200" i="1">
                              <a:solidFill>
                                <a:srgbClr val="FFC000"/>
                              </a:solidFill>
                              <a:latin typeface="Cambria Math"/>
                            </a:rPr>
                            <m:t>𝑏</m:t>
                          </m:r>
                          <m:r>
                            <a:rPr lang="en-US" sz="2200" i="1">
                              <a:latin typeface="Cambria Math"/>
                            </a:rPr>
                            <m:t>𝑖</m:t>
                          </m:r>
                          <m:r>
                            <a:rPr lang="en-US" sz="2200" i="1">
                              <a:solidFill>
                                <a:srgbClr val="C00000"/>
                              </a:solidFill>
                              <a:latin typeface="Cambria Math"/>
                            </a:rPr>
                            <m:t>𝑡</m:t>
                          </m:r>
                          <m:r>
                            <a:rPr lang="en-US" sz="2200" i="1">
                              <a:solidFill>
                                <a:srgbClr val="C00000"/>
                              </a:solidFill>
                              <a:latin typeface="Cambria Math"/>
                            </a:rPr>
                            <m:t>−1</m:t>
                          </m:r>
                        </m:sub>
                      </m:sSub>
                      <m:r>
                        <a:rPr lang="en-US" sz="2200" i="1">
                          <a:latin typeface="Cambria Math"/>
                        </a:rPr>
                        <m:t>+</m:t>
                      </m:r>
                      <m:sSub>
                        <m:sSubPr>
                          <m:ctrlPr>
                            <a:rPr lang="en-US" sz="2200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2200" i="1">
                              <a:latin typeface="Cambria Math"/>
                            </a:rPr>
                            <m:t>𝜀</m:t>
                          </m:r>
                        </m:e>
                        <m:sub>
                          <m:r>
                            <a:rPr lang="en-US" sz="2200" i="1">
                              <a:solidFill>
                                <a:srgbClr val="FFC000"/>
                              </a:solidFill>
                              <a:latin typeface="Cambria Math"/>
                            </a:rPr>
                            <m:t>𝑏</m:t>
                          </m:r>
                          <m:r>
                            <a:rPr lang="en-US" sz="2200" i="1">
                              <a:latin typeface="Cambria Math"/>
                            </a:rPr>
                            <m:t>𝑖𝑡</m:t>
                          </m:r>
                        </m:sub>
                      </m:sSub>
                      <m:r>
                        <a:rPr lang="en-US" sz="2200" i="1">
                          <a:latin typeface="Cambria Math"/>
                        </a:rPr>
                        <m:t>;</m:t>
                      </m:r>
                    </m:oMath>
                  </m:oMathPara>
                </a14:m>
                <a:endParaRPr lang="en-US" sz="2200" dirty="0"/>
              </a:p>
              <a:p>
                <a:endParaRPr lang="en-US" sz="2200" dirty="0"/>
              </a:p>
            </p:txBody>
          </p:sp>
        </mc:Choice>
        <mc:Fallback xmlns="">
          <p:sp>
            <p:nvSpPr>
              <p:cNvPr id="3" name="Rectangle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1000" y="3088369"/>
                <a:ext cx="8305800" cy="2932919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/>
              <p:cNvSpPr/>
              <p:nvPr/>
            </p:nvSpPr>
            <p:spPr>
              <a:xfrm>
                <a:off x="609600" y="5609723"/>
                <a:ext cx="3431132" cy="10958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2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2200" i="1">
                              <a:latin typeface="Cambria Math"/>
                            </a:rPr>
                            <m:t>𝜀</m:t>
                          </m:r>
                        </m:e>
                        <m:sub>
                          <m:r>
                            <a:rPr lang="en-US" sz="2200" b="0" i="1" smtClean="0">
                              <a:solidFill>
                                <a:srgbClr val="FFC000"/>
                              </a:solidFill>
                              <a:latin typeface="Cambria Math"/>
                            </a:rPr>
                            <m:t>𝑏</m:t>
                          </m:r>
                          <m:r>
                            <a:rPr lang="en-US" sz="2200" i="1">
                              <a:latin typeface="Cambria Math"/>
                            </a:rPr>
                            <m:t>𝑖𝑡</m:t>
                          </m:r>
                        </m:sub>
                      </m:sSub>
                      <m:r>
                        <a:rPr lang="en-US" sz="2200" i="1">
                          <a:latin typeface="Cambria Math"/>
                        </a:rPr>
                        <m:t>=</m:t>
                      </m:r>
                      <m:r>
                        <a:rPr lang="en-US" sz="2200" i="1">
                          <a:latin typeface="Cambria Math"/>
                        </a:rPr>
                        <m:t>𝜌</m:t>
                      </m:r>
                      <m:nary>
                        <m:naryPr>
                          <m:chr m:val="∑"/>
                          <m:limLoc m:val="undOvr"/>
                          <m:ctrlPr>
                            <a:rPr lang="en-US" sz="2200" i="1">
                              <a:latin typeface="Cambria Math"/>
                            </a:rPr>
                          </m:ctrlPr>
                        </m:naryPr>
                        <m:sub>
                          <m:r>
                            <a:rPr lang="en-US" sz="2200" i="1">
                              <a:latin typeface="Cambria Math"/>
                            </a:rPr>
                            <m:t>𝑗</m:t>
                          </m:r>
                          <m:r>
                            <a:rPr lang="en-US" sz="2200" i="1">
                              <a:latin typeface="Cambria Math"/>
                            </a:rPr>
                            <m:t>=1</m:t>
                          </m:r>
                        </m:sub>
                        <m:sup>
                          <m:r>
                            <a:rPr lang="en-US" sz="2200" i="1">
                              <a:latin typeface="Cambria Math"/>
                            </a:rPr>
                            <m:t>𝑛</m:t>
                          </m:r>
                          <m:r>
                            <a:rPr lang="en-US" sz="2200" i="1">
                              <a:latin typeface="Cambria Math"/>
                            </a:rPr>
                            <m:t>−1</m:t>
                          </m:r>
                        </m:sup>
                        <m:e>
                          <m:sSub>
                            <m:sSubPr>
                              <m:ctrlPr>
                                <a:rPr lang="en-US" sz="2200" i="1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sz="2200" i="1">
                                  <a:latin typeface="Cambria Math"/>
                                </a:rPr>
                                <m:t>𝑤</m:t>
                              </m:r>
                            </m:e>
                            <m:sub>
                              <m:r>
                                <a:rPr lang="en-US" sz="2200" i="1">
                                  <a:latin typeface="Cambria Math"/>
                                </a:rPr>
                                <m:t>𝑖𝑗𝑡</m:t>
                              </m:r>
                            </m:sub>
                          </m:sSub>
                        </m:e>
                      </m:nary>
                      <m:sSub>
                        <m:sSubPr>
                          <m:ctrlPr>
                            <a:rPr lang="en-US" sz="2200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2200" i="1">
                              <a:latin typeface="Cambria Math"/>
                            </a:rPr>
                            <m:t>𝜀</m:t>
                          </m:r>
                        </m:e>
                        <m:sub>
                          <m:r>
                            <a:rPr lang="en-US" sz="2200" b="0" i="1" smtClean="0">
                              <a:solidFill>
                                <a:srgbClr val="FFC000"/>
                              </a:solidFill>
                              <a:latin typeface="Cambria Math"/>
                            </a:rPr>
                            <m:t>𝑏</m:t>
                          </m:r>
                          <m:r>
                            <a:rPr lang="en-US" sz="2200" i="1">
                              <a:latin typeface="Cambria Math"/>
                            </a:rPr>
                            <m:t>𝑗𝑡</m:t>
                          </m:r>
                        </m:sub>
                      </m:sSub>
                      <m:r>
                        <a:rPr lang="en-US" sz="2200" i="1">
                          <a:latin typeface="Cambria Math"/>
                        </a:rPr>
                        <m:t>+</m:t>
                      </m:r>
                      <m:sSub>
                        <m:sSubPr>
                          <m:ctrlPr>
                            <a:rPr lang="en-US" sz="2200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2200" i="1">
                              <a:latin typeface="Cambria Math"/>
                            </a:rPr>
                            <m:t>𝑢</m:t>
                          </m:r>
                        </m:e>
                        <m:sub>
                          <m:r>
                            <a:rPr lang="en-US" sz="2200" b="0" i="1" smtClean="0">
                              <a:solidFill>
                                <a:srgbClr val="FFC000"/>
                              </a:solidFill>
                              <a:latin typeface="Cambria Math"/>
                            </a:rPr>
                            <m:t>𝑏</m:t>
                          </m:r>
                          <m:r>
                            <a:rPr lang="en-US" sz="2200" i="1">
                              <a:latin typeface="Cambria Math"/>
                            </a:rPr>
                            <m:t>𝑖𝑡</m:t>
                          </m:r>
                        </m:sub>
                      </m:sSub>
                    </m:oMath>
                  </m:oMathPara>
                </a14:m>
                <a:endParaRPr lang="en-US" sz="2200" dirty="0"/>
              </a:p>
            </p:txBody>
          </p:sp>
        </mc:Choice>
        <mc:Fallback xmlns="">
          <p:sp>
            <p:nvSpPr>
              <p:cNvPr id="4" name="Rectangle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9600" y="5609723"/>
                <a:ext cx="3431132" cy="1095877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6096000" y="5597604"/>
                <a:ext cx="2971800" cy="11079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200" i="1" dirty="0" smtClean="0"/>
                  <a:t>H1</a:t>
                </a:r>
                <a:r>
                  <a:rPr lang="en-US" sz="2200" dirty="0" smtClean="0"/>
                  <a:t>: </a:t>
                </a:r>
                <a14:m>
                  <m:oMath xmlns:m="http://schemas.openxmlformats.org/officeDocument/2006/math">
                    <m:r>
                      <a:rPr lang="en-US" sz="2200" i="1" smtClean="0">
                        <a:solidFill>
                          <a:srgbClr val="00B050"/>
                        </a:solidFill>
                        <a:latin typeface="Cambria Math"/>
                      </a:rPr>
                      <m:t>𝜁</m:t>
                    </m:r>
                  </m:oMath>
                </a14:m>
                <a:r>
                  <a:rPr lang="en-US" sz="2200" dirty="0" smtClean="0">
                    <a:solidFill>
                      <a:srgbClr val="00B050"/>
                    </a:solidFill>
                  </a:rPr>
                  <a:t>&lt;0</a:t>
                </a:r>
                <a:endParaRPr lang="en-US" sz="2200" dirty="0" smtClean="0"/>
              </a:p>
              <a:p>
                <a:r>
                  <a:rPr lang="en-US" sz="2200" i="1" dirty="0" smtClean="0"/>
                  <a:t>H2</a:t>
                </a:r>
                <a:r>
                  <a:rPr lang="en-US" sz="2200" dirty="0" smtClean="0"/>
                  <a:t>: </a:t>
                </a:r>
                <a14:m>
                  <m:oMath xmlns:m="http://schemas.openxmlformats.org/officeDocument/2006/math">
                    <m:r>
                      <a:rPr lang="en-US" sz="2200" i="1" smtClean="0">
                        <a:solidFill>
                          <a:srgbClr val="00B050"/>
                        </a:solidFill>
                        <a:latin typeface="Cambria Math"/>
                      </a:rPr>
                      <m:t>𝜉</m:t>
                    </m:r>
                  </m:oMath>
                </a14:m>
                <a:r>
                  <a:rPr lang="en-US" sz="2200" dirty="0">
                    <a:solidFill>
                      <a:srgbClr val="00B050"/>
                    </a:solidFill>
                  </a:rPr>
                  <a:t>&lt;0</a:t>
                </a:r>
                <a:endParaRPr lang="en-US" sz="2200" dirty="0"/>
              </a:p>
              <a:p>
                <a:r>
                  <a:rPr lang="en-US" sz="2200" i="1" dirty="0" smtClean="0"/>
                  <a:t>H3</a:t>
                </a:r>
                <a:r>
                  <a:rPr lang="en-US" sz="2200" dirty="0" smtClean="0"/>
                  <a:t>: </a:t>
                </a:r>
                <a14:m>
                  <m:oMath xmlns:m="http://schemas.openxmlformats.org/officeDocument/2006/math">
                    <m:r>
                      <a:rPr lang="en-US" sz="2200" i="1" smtClean="0">
                        <a:solidFill>
                          <a:srgbClr val="00B050"/>
                        </a:solidFill>
                        <a:latin typeface="Cambria Math"/>
                      </a:rPr>
                      <m:t>𝜒</m:t>
                    </m:r>
                  </m:oMath>
                </a14:m>
                <a:r>
                  <a:rPr lang="en-US" sz="2200" dirty="0" smtClean="0">
                    <a:solidFill>
                      <a:srgbClr val="00B050"/>
                    </a:solidFill>
                  </a:rPr>
                  <a:t>&gt;0</a:t>
                </a:r>
                <a:endParaRPr lang="en-US" sz="2200" dirty="0"/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96000" y="5597604"/>
                <a:ext cx="2971800" cy="1107996"/>
              </a:xfrm>
              <a:prstGeom prst="rect">
                <a:avLst/>
              </a:prstGeom>
              <a:blipFill rotWithShape="1">
                <a:blip r:embed="rId5"/>
                <a:stretch>
                  <a:fillRect t="-2747" b="-1044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156123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60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60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theme/theme1.xml><?xml version="1.0" encoding="utf-8"?>
<a:theme xmlns:a="http://schemas.openxmlformats.org/drawingml/2006/main" name="Professional">
  <a:themeElements>
    <a:clrScheme name="Professional 1">
      <a:dk1>
        <a:srgbClr val="000000"/>
      </a:dk1>
      <a:lt1>
        <a:srgbClr val="FFFFFF"/>
      </a:lt1>
      <a:dk2>
        <a:srgbClr val="000000"/>
      </a:dk2>
      <a:lt2>
        <a:srgbClr val="B2B2B2"/>
      </a:lt2>
      <a:accent1>
        <a:srgbClr val="6600FF"/>
      </a:accent1>
      <a:accent2>
        <a:srgbClr val="CC00FF"/>
      </a:accent2>
      <a:accent3>
        <a:srgbClr val="FFFFFF"/>
      </a:accent3>
      <a:accent4>
        <a:srgbClr val="000000"/>
      </a:accent4>
      <a:accent5>
        <a:srgbClr val="B8AAFF"/>
      </a:accent5>
      <a:accent6>
        <a:srgbClr val="B900E7"/>
      </a:accent6>
      <a:hlink>
        <a:srgbClr val="00CC99"/>
      </a:hlink>
      <a:folHlink>
        <a:srgbClr val="0099CC"/>
      </a:folHlink>
    </a:clrScheme>
    <a:fontScheme name="Profession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rgbClr val="808080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2800" b="0" i="0" u="none" strike="noStrike" cap="none" normalizeH="0" baseline="0" smtClean="0">
            <a:ln>
              <a:noFill/>
            </a:ln>
            <a:solidFill>
              <a:srgbClr val="000066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rgbClr val="808080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2800" b="0" i="0" u="none" strike="noStrike" cap="none" normalizeH="0" baseline="0" smtClean="0">
            <a:ln>
              <a:noFill/>
            </a:ln>
            <a:solidFill>
              <a:srgbClr val="000066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Professional 1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6600FF"/>
        </a:accent1>
        <a:accent2>
          <a:srgbClr val="CC00FF"/>
        </a:accent2>
        <a:accent3>
          <a:srgbClr val="FFFFFF"/>
        </a:accent3>
        <a:accent4>
          <a:srgbClr val="000000"/>
        </a:accent4>
        <a:accent5>
          <a:srgbClr val="B8AAFF"/>
        </a:accent5>
        <a:accent6>
          <a:srgbClr val="B900E7"/>
        </a:accent6>
        <a:hlink>
          <a:srgbClr val="00CC99"/>
        </a:hlink>
        <a:folHlink>
          <a:srgbClr val="0099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ofessional 2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FF99CC"/>
        </a:hlink>
        <a:folHlink>
          <a:srgbClr val="CBCBC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ofessional 3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EAEAEA"/>
        </a:accent1>
        <a:accent2>
          <a:srgbClr val="5F5F5F"/>
        </a:accent2>
        <a:accent3>
          <a:srgbClr val="FFFFFF"/>
        </a:accent3>
        <a:accent4>
          <a:srgbClr val="000000"/>
        </a:accent4>
        <a:accent5>
          <a:srgbClr val="F3F3F3"/>
        </a:accent5>
        <a:accent6>
          <a:srgbClr val="555555"/>
        </a:accent6>
        <a:hlink>
          <a:srgbClr val="969696"/>
        </a:hlink>
        <a:folHlink>
          <a:srgbClr val="CBCBC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ofessional 4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FF0033"/>
        </a:accent1>
        <a:accent2>
          <a:srgbClr val="CC6600"/>
        </a:accent2>
        <a:accent3>
          <a:srgbClr val="FFFFFF"/>
        </a:accent3>
        <a:accent4>
          <a:srgbClr val="000000"/>
        </a:accent4>
        <a:accent5>
          <a:srgbClr val="FFAAAD"/>
        </a:accent5>
        <a:accent6>
          <a:srgbClr val="B95C00"/>
        </a:accent6>
        <a:hlink>
          <a:srgbClr val="999933"/>
        </a:hlink>
        <a:folHlink>
          <a:srgbClr val="A50021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3_Professional">
  <a:themeElements>
    <a:clrScheme name="Professional 1">
      <a:dk1>
        <a:srgbClr val="000000"/>
      </a:dk1>
      <a:lt1>
        <a:srgbClr val="FFFFFF"/>
      </a:lt1>
      <a:dk2>
        <a:srgbClr val="000000"/>
      </a:dk2>
      <a:lt2>
        <a:srgbClr val="B2B2B2"/>
      </a:lt2>
      <a:accent1>
        <a:srgbClr val="6600FF"/>
      </a:accent1>
      <a:accent2>
        <a:srgbClr val="CC00FF"/>
      </a:accent2>
      <a:accent3>
        <a:srgbClr val="FFFFFF"/>
      </a:accent3>
      <a:accent4>
        <a:srgbClr val="000000"/>
      </a:accent4>
      <a:accent5>
        <a:srgbClr val="B8AAFF"/>
      </a:accent5>
      <a:accent6>
        <a:srgbClr val="B900E7"/>
      </a:accent6>
      <a:hlink>
        <a:srgbClr val="00CC99"/>
      </a:hlink>
      <a:folHlink>
        <a:srgbClr val="0099CC"/>
      </a:folHlink>
    </a:clrScheme>
    <a:fontScheme name="Profession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rgbClr val="808080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2800" b="0" i="0" u="none" strike="noStrike" cap="none" normalizeH="0" baseline="0" smtClean="0">
            <a:ln>
              <a:noFill/>
            </a:ln>
            <a:solidFill>
              <a:srgbClr val="000066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rgbClr val="808080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2800" b="0" i="0" u="none" strike="noStrike" cap="none" normalizeH="0" baseline="0" smtClean="0">
            <a:ln>
              <a:noFill/>
            </a:ln>
            <a:solidFill>
              <a:srgbClr val="000066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Professional 1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6600FF"/>
        </a:accent1>
        <a:accent2>
          <a:srgbClr val="CC00FF"/>
        </a:accent2>
        <a:accent3>
          <a:srgbClr val="FFFFFF"/>
        </a:accent3>
        <a:accent4>
          <a:srgbClr val="000000"/>
        </a:accent4>
        <a:accent5>
          <a:srgbClr val="B8AAFF"/>
        </a:accent5>
        <a:accent6>
          <a:srgbClr val="B900E7"/>
        </a:accent6>
        <a:hlink>
          <a:srgbClr val="00CC99"/>
        </a:hlink>
        <a:folHlink>
          <a:srgbClr val="0099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ofessional 2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FF99CC"/>
        </a:hlink>
        <a:folHlink>
          <a:srgbClr val="CBCBC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ofessional 3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EAEAEA"/>
        </a:accent1>
        <a:accent2>
          <a:srgbClr val="5F5F5F"/>
        </a:accent2>
        <a:accent3>
          <a:srgbClr val="FFFFFF"/>
        </a:accent3>
        <a:accent4>
          <a:srgbClr val="000000"/>
        </a:accent4>
        <a:accent5>
          <a:srgbClr val="F3F3F3"/>
        </a:accent5>
        <a:accent6>
          <a:srgbClr val="555555"/>
        </a:accent6>
        <a:hlink>
          <a:srgbClr val="969696"/>
        </a:hlink>
        <a:folHlink>
          <a:srgbClr val="CBCBC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ofessional 4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FF0033"/>
        </a:accent1>
        <a:accent2>
          <a:srgbClr val="CC6600"/>
        </a:accent2>
        <a:accent3>
          <a:srgbClr val="FFFFFF"/>
        </a:accent3>
        <a:accent4>
          <a:srgbClr val="000000"/>
        </a:accent4>
        <a:accent5>
          <a:srgbClr val="FFAAAD"/>
        </a:accent5>
        <a:accent6>
          <a:srgbClr val="B95C00"/>
        </a:accent6>
        <a:hlink>
          <a:srgbClr val="999933"/>
        </a:hlink>
        <a:folHlink>
          <a:srgbClr val="A50021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8_Professional">
  <a:themeElements>
    <a:clrScheme name="Professional 1">
      <a:dk1>
        <a:srgbClr val="000000"/>
      </a:dk1>
      <a:lt1>
        <a:srgbClr val="FFFFFF"/>
      </a:lt1>
      <a:dk2>
        <a:srgbClr val="000000"/>
      </a:dk2>
      <a:lt2>
        <a:srgbClr val="B2B2B2"/>
      </a:lt2>
      <a:accent1>
        <a:srgbClr val="6600FF"/>
      </a:accent1>
      <a:accent2>
        <a:srgbClr val="CC00FF"/>
      </a:accent2>
      <a:accent3>
        <a:srgbClr val="FFFFFF"/>
      </a:accent3>
      <a:accent4>
        <a:srgbClr val="000000"/>
      </a:accent4>
      <a:accent5>
        <a:srgbClr val="B8AAFF"/>
      </a:accent5>
      <a:accent6>
        <a:srgbClr val="B900E7"/>
      </a:accent6>
      <a:hlink>
        <a:srgbClr val="00CC99"/>
      </a:hlink>
      <a:folHlink>
        <a:srgbClr val="0099CC"/>
      </a:folHlink>
    </a:clrScheme>
    <a:fontScheme name="Profession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rgbClr val="808080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2800" b="0" i="0" u="none" strike="noStrike" cap="none" normalizeH="0" baseline="0" smtClean="0">
            <a:ln>
              <a:noFill/>
            </a:ln>
            <a:solidFill>
              <a:srgbClr val="000066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rgbClr val="808080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2800" b="0" i="0" u="none" strike="noStrike" cap="none" normalizeH="0" baseline="0" smtClean="0">
            <a:ln>
              <a:noFill/>
            </a:ln>
            <a:solidFill>
              <a:srgbClr val="000066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Professional 1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6600FF"/>
        </a:accent1>
        <a:accent2>
          <a:srgbClr val="CC00FF"/>
        </a:accent2>
        <a:accent3>
          <a:srgbClr val="FFFFFF"/>
        </a:accent3>
        <a:accent4>
          <a:srgbClr val="000000"/>
        </a:accent4>
        <a:accent5>
          <a:srgbClr val="B8AAFF"/>
        </a:accent5>
        <a:accent6>
          <a:srgbClr val="B900E7"/>
        </a:accent6>
        <a:hlink>
          <a:srgbClr val="00CC99"/>
        </a:hlink>
        <a:folHlink>
          <a:srgbClr val="0099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ofessional 2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FF99CC"/>
        </a:hlink>
        <a:folHlink>
          <a:srgbClr val="CBCBC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ofessional 3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EAEAEA"/>
        </a:accent1>
        <a:accent2>
          <a:srgbClr val="5F5F5F"/>
        </a:accent2>
        <a:accent3>
          <a:srgbClr val="FFFFFF"/>
        </a:accent3>
        <a:accent4>
          <a:srgbClr val="000000"/>
        </a:accent4>
        <a:accent5>
          <a:srgbClr val="F3F3F3"/>
        </a:accent5>
        <a:accent6>
          <a:srgbClr val="555555"/>
        </a:accent6>
        <a:hlink>
          <a:srgbClr val="969696"/>
        </a:hlink>
        <a:folHlink>
          <a:srgbClr val="CBCBC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ofessional 4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FF0033"/>
        </a:accent1>
        <a:accent2>
          <a:srgbClr val="CC6600"/>
        </a:accent2>
        <a:accent3>
          <a:srgbClr val="FFFFFF"/>
        </a:accent3>
        <a:accent4>
          <a:srgbClr val="000000"/>
        </a:accent4>
        <a:accent5>
          <a:srgbClr val="FFAAAD"/>
        </a:accent5>
        <a:accent6>
          <a:srgbClr val="B95C00"/>
        </a:accent6>
        <a:hlink>
          <a:srgbClr val="999933"/>
        </a:hlink>
        <a:folHlink>
          <a:srgbClr val="A50021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Designs\Professional.pot</Template>
  <TotalTime>31165</TotalTime>
  <Words>1119</Words>
  <Application>Microsoft Office PowerPoint</Application>
  <PresentationFormat>On-screen Show (4:3)</PresentationFormat>
  <Paragraphs>137</Paragraphs>
  <Slides>12</Slides>
  <Notes>12</Notes>
  <HiddenSlides>0</HiddenSlides>
  <MMClips>0</MMClips>
  <ScaleCrop>false</ScaleCrop>
  <HeadingPairs>
    <vt:vector size="4" baseType="variant">
      <vt:variant>
        <vt:lpstr>Theme</vt:lpstr>
      </vt:variant>
      <vt:variant>
        <vt:i4>3</vt:i4>
      </vt:variant>
      <vt:variant>
        <vt:lpstr>Slide Titles</vt:lpstr>
      </vt:variant>
      <vt:variant>
        <vt:i4>12</vt:i4>
      </vt:variant>
    </vt:vector>
  </HeadingPairs>
  <TitlesOfParts>
    <vt:vector size="15" baseType="lpstr">
      <vt:lpstr>Professional</vt:lpstr>
      <vt:lpstr>3_Professional</vt:lpstr>
      <vt:lpstr>8_Professional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University of Manchester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CGBCR Course, April 30-May 4 2007</dc:title>
  <dc:creator>Pierre-Richard Agénor and Kyriakos Neanidis</dc:creator>
  <cp:lastModifiedBy>Kyriakos Neanidis</cp:lastModifiedBy>
  <cp:revision>1386</cp:revision>
  <cp:lastPrinted>2019-06-27T16:12:23Z</cp:lastPrinted>
  <dcterms:created xsi:type="dcterms:W3CDTF">1999-03-30T19:28:44Z</dcterms:created>
  <dcterms:modified xsi:type="dcterms:W3CDTF">2022-12-02T14:34:52Z</dcterms:modified>
</cp:coreProperties>
</file>